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  <p:sldMasterId id="2147483708" r:id="rId3"/>
    <p:sldMasterId id="2147483649" r:id="rId4"/>
    <p:sldMasterId id="2147483651" r:id="rId5"/>
  </p:sldMasterIdLst>
  <p:notesMasterIdLst>
    <p:notesMasterId r:id="rId25"/>
  </p:notesMasterIdLst>
  <p:handoutMasterIdLst>
    <p:handoutMasterId r:id="rId26"/>
  </p:handoutMasterIdLst>
  <p:sldIdLst>
    <p:sldId id="256" r:id="rId6"/>
    <p:sldId id="266" r:id="rId7"/>
    <p:sldId id="290" r:id="rId8"/>
    <p:sldId id="273" r:id="rId9"/>
    <p:sldId id="289" r:id="rId10"/>
    <p:sldId id="274" r:id="rId11"/>
    <p:sldId id="275" r:id="rId12"/>
    <p:sldId id="276" r:id="rId13"/>
    <p:sldId id="257" r:id="rId14"/>
    <p:sldId id="277" r:id="rId15"/>
    <p:sldId id="271" r:id="rId16"/>
    <p:sldId id="279" r:id="rId17"/>
    <p:sldId id="280" r:id="rId18"/>
    <p:sldId id="281" r:id="rId19"/>
    <p:sldId id="282" r:id="rId20"/>
    <p:sldId id="268" r:id="rId21"/>
    <p:sldId id="270" r:id="rId22"/>
    <p:sldId id="286" r:id="rId23"/>
    <p:sldId id="284" r:id="rId24"/>
  </p:sldIdLst>
  <p:sldSz cx="9144000" cy="6858000" type="screen4x3"/>
  <p:notesSz cx="6792913" cy="9932988"/>
  <p:custDataLst>
    <p:tags r:id="rId27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439" autoAdjust="0"/>
    <p:restoredTop sz="88250" autoAdjust="0"/>
  </p:normalViewPr>
  <p:slideViewPr>
    <p:cSldViewPr>
      <p:cViewPr>
        <p:scale>
          <a:sx n="100" d="100"/>
          <a:sy n="100" d="100"/>
        </p:scale>
        <p:origin x="-330" y="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BE9DEF5-A372-4ADC-B249-1294834F8389}" type="datetimeFigureOut">
              <a:rPr lang="en-US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4513"/>
            <a:ext cx="29432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4513"/>
            <a:ext cx="29432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E021DAF-AAB6-4B64-98D3-E88B6B8610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792913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2525" cy="37226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4013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737D9425-E721-44AD-ADD4-C0CF6C569D8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4BF245-3371-4B0C-A66A-932B67103643}" type="slidenum">
              <a:rPr lang="en-GB"/>
              <a:pPr/>
              <a:t>1</a:t>
            </a:fld>
            <a:endParaRPr lang="en-GB"/>
          </a:p>
        </p:txBody>
      </p:sp>
      <p:sp>
        <p:nvSpPr>
          <p:cNvPr id="286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solidFill>
            <a:srgbClr val="FFFFFF"/>
          </a:solidFill>
          <a:ln>
            <a:noFill/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1987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37D9425-E721-44AD-ADD4-C0CF6C569D8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smtClean="0">
              <a:latin typeface="Times New Roman" pitchFamily="18" charset="0"/>
            </a:endParaRPr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EF3DF5-0DF5-42CE-B736-1F7D0F859121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7C0400-5E2D-4B9C-A5D8-A92351C9B885}" type="slidenum">
              <a:rPr lang="en-GB"/>
              <a:pPr/>
              <a:t>9</a:t>
            </a:fld>
            <a:endParaRPr lang="en-GB"/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solidFill>
            <a:srgbClr val="FFFFFF"/>
          </a:solidFill>
          <a:ln>
            <a:noFill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1987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FC528-2677-45A1-98FF-C714057252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E700A-A8FB-4309-85C5-30F8E36ADB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304925"/>
            <a:ext cx="2071688" cy="471487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04925"/>
            <a:ext cx="6065837" cy="471487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DAF3-3D4B-4462-AD89-19505B2268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111E5-B5D3-42DD-AB35-4F4B6E2B44F1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54E77-B749-4C07-AA91-FF9D18DF15A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6A4466-545F-4FC6-B90D-A6EB3E9BF0A5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6B8DF-7117-436F-90EB-64C37892788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076179-152C-4BDB-93B8-95E160D7641F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AC738-E29B-42BC-B8F0-45095E5F332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7634A-D969-47D7-978B-A2E2204785BD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3C922-A7EF-4E7E-8C30-0931F228EA7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0EB20B-ABFA-4333-A5E4-C3DB9DC85C0C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CB2F-5474-472B-AC49-636573CAE38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A3B47-E7CC-4473-9858-9C740856BFC4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47178-F252-469F-994A-DAEABF41183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193DD-E1DA-4899-8B06-EF94FBA59818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464F6-2149-4973-99C9-94C57C012F3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3E781-25D6-4A1F-A9F0-FFBEDD58CF87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A3A9B-2ABC-4718-B066-260EBB730BF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40B86-C9B3-413D-8F3C-0157F838C6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5787A-A682-48E5-9848-33DB2E85756F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AE15E-A83B-4AD6-9453-3CBFC4A35C6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6FEFB-8C7F-4169-9FB4-76BF153ED6C0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C8E26-CD31-4F62-B1DD-51EB70FD26E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C000A-CADE-4535-8E2A-89A37DE6B5E9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0A86D-902E-4B95-8BA7-056524214FD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8B68F-A6F2-4609-B77D-91584813C78D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74AA8-8026-492D-B22C-F0FC4816367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3DE59-F973-4A33-9200-1E58F6A989CF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B6D7-B0EF-4B44-BF1C-7EF144C2D34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C8AC9-EF05-4C9E-91E5-0D9C53980068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F56AA-F64E-4068-99E3-A3904DC374B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6BCA-F702-4ABF-91D0-B81FEE74A68C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4ADCD-E153-47B0-BC2A-C41A63510E4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702EE-C1AE-4FEB-BF0F-49FE630FDD6F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9BD5-5B3A-4FBE-975E-180B5634E0A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C4BF6-A9FF-4E38-8120-EC1AF337FBF5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A2C80-0D90-4071-BB81-CAFD9DE5B3A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67CEF-FC5E-4889-84A6-D5D01FB28E21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3E6C5-03E8-44B9-BBEE-A97456C423C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9ABC7-3486-465B-BD0C-B904A9828C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18163-6874-4B61-96CD-FD3B9D780677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E70CE-535D-43E9-A114-18EAD17707D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E6701-22A9-41B3-90A4-D0052FCF1613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E1C15-29DA-48FA-8090-7FA6104E934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B504F-9A71-4430-AF6D-75C4C503EAF8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E5C8-A790-41C1-989F-259F809B963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09E97-7094-465E-88A4-49F885E47AEA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F7F0-2639-496D-A244-5EBAB2A1CE2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E3D08-4FFF-446A-8F5B-6F09E78967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FA133-5424-472C-ADC4-5DBF120CF9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21E9C-66AD-4B4A-8993-1A33733D5A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7013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92375"/>
            <a:ext cx="4038600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DAE2A-CA17-4CDE-B226-64DB4F3F36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2DAD3-0EF4-4818-9C6A-8C25B1BC39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A33AC-01BF-42AA-8E18-F20D58B6E9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7013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92375"/>
            <a:ext cx="4038600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2B927-5F86-4BEB-AA82-B597096831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013D8-0518-4720-ACA2-6DA34E8D07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E3E99-899B-46ED-863A-BC42AAB5C9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7491D-B994-48F7-AE02-A623A3E58A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B4C62-9257-44F5-AFB5-4D02F82DFD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339850"/>
            <a:ext cx="2071688" cy="4679950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5837" cy="4679950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625ED-E564-4779-A06B-DCD18D0E4B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2485F-AF48-422A-969E-77B25C6EAB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2DEB3-C654-4F62-AE07-2DB50A41FA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4CD1-CD8D-48AA-9199-487221B569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7013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92375"/>
            <a:ext cx="4038600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CE5F-D236-4BBB-874C-4E56A8B9F0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F090-6AB9-48F7-8409-380A88B1C2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9DEBB-0475-4DE5-8CE3-8819DC8F40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A0C53-63B2-4EAC-B400-6D019E7F43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352A2-8376-4BB9-B034-AB3C3116AB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FE98C-E04E-4403-A0B9-8AE75D06EC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C4817-E4D9-40EE-AC0D-2455E2317C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83896-FAD8-48BC-A9A3-409B77E23C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339850"/>
            <a:ext cx="2071688" cy="4679950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5837" cy="4679950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AF265-CF14-4BAD-8BF4-4D3E4FD6BD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7D095-3111-4EC5-A957-C76D94F853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3AF7E-6B3F-4A5E-96E4-050AA56527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FA4ED-3BBB-49E7-A8B8-E98DD9D9D8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721F7-6E32-4918-A749-01A2678DDA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04925"/>
            <a:ext cx="822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80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F5494"/>
                </a:solidFill>
              </a:defRPr>
            </a:lvl1pPr>
          </a:lstStyle>
          <a:p>
            <a:fld id="{406456EF-D93D-4301-823C-0F13D52330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 w="9360">
            <a:solidFill>
              <a:srgbClr val="0F5494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0F5494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F5494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F5494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3075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37AF949-0CCA-474A-82E4-099099D2519B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22AB2DB7-206F-49A0-822B-0310E8A81813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099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BE59655-C1D7-4DA7-B2D7-473B5B22E860}" type="datetimeFigureOut">
              <a:rPr lang="sk-SK"/>
              <a:pPr/>
              <a:t>12.6.2020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EAC0FCCD-4161-4F36-9FEC-99E1E1AC1AF1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80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80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A4B3762E-38E2-4823-ABE5-ECC1F0570CA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0F5494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F5494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F5494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560">
            <a:solidFill>
              <a:srgbClr val="0F5494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360">
            <a:solidFill>
              <a:srgbClr val="133176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80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80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BC155CEF-4BC8-4FA1-9BB9-F4D71C80E0A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 b="1">
          <a:solidFill>
            <a:srgbClr val="0F5494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0F5494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F5494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F5494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44463" y="1844675"/>
            <a:ext cx="87487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 algn="ctr">
              <a:spcBef>
                <a:spcPts val="2250"/>
              </a:spcBef>
              <a:buClrTx/>
              <a:buFontTx/>
              <a:buNone/>
              <a:tabLst>
                <a:tab pos="3175" algn="l"/>
                <a:tab pos="557213" algn="l"/>
                <a:tab pos="1471613" algn="l"/>
                <a:tab pos="2386013" algn="l"/>
                <a:tab pos="3300413" algn="l"/>
                <a:tab pos="4214813" algn="l"/>
                <a:tab pos="5129213" algn="l"/>
                <a:tab pos="6043613" algn="l"/>
                <a:tab pos="6958013" algn="l"/>
                <a:tab pos="7872413" algn="l"/>
                <a:tab pos="8786813" algn="l"/>
                <a:tab pos="9701213" algn="l"/>
              </a:tabLst>
            </a:pPr>
            <a:r>
              <a:rPr lang="sk-SK" sz="3600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1560" y="620688"/>
            <a:ext cx="81375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sk-SK" sz="36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sk-SK" sz="36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3600" b="1" dirty="0" smtClean="0">
                <a:solidFill>
                  <a:srgbClr val="0070C0"/>
                </a:solidFill>
                <a:latin typeface="Arial Narrow" pitchFamily="34" charset="0"/>
              </a:rPr>
              <a:t>Prečo „funkčné“ </a:t>
            </a:r>
            <a:r>
              <a:rPr lang="sk-SK" sz="3600" b="1" dirty="0">
                <a:solidFill>
                  <a:srgbClr val="0070C0"/>
                </a:solidFill>
                <a:latin typeface="Arial Narrow" pitchFamily="34" charset="0"/>
              </a:rPr>
              <a:t>územia </a:t>
            </a:r>
            <a:r>
              <a:rPr lang="sk-SK" sz="36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br>
              <a:rPr lang="sk-SK" sz="3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sk-SK" sz="3600" b="1" dirty="0" smtClean="0">
                <a:solidFill>
                  <a:srgbClr val="0070C0"/>
                </a:solidFill>
                <a:latin typeface="Arial Narrow" pitchFamily="34" charset="0"/>
              </a:rPr>
              <a:t>pre </a:t>
            </a:r>
            <a:r>
              <a:rPr lang="sk-SK" sz="3600" b="1" dirty="0">
                <a:solidFill>
                  <a:srgbClr val="0070C0"/>
                </a:solidFill>
                <a:latin typeface="Arial Narrow" pitchFamily="34" charset="0"/>
              </a:rPr>
              <a:t>využitie integrovaných nástrojov CLLD a ITI v </a:t>
            </a:r>
            <a:r>
              <a:rPr lang="sk-SK" sz="3600" b="1" dirty="0" smtClean="0">
                <a:solidFill>
                  <a:srgbClr val="0070C0"/>
                </a:solidFill>
                <a:latin typeface="Arial Narrow" pitchFamily="34" charset="0"/>
              </a:rPr>
              <a:t>novom programovacom období</a:t>
            </a:r>
          </a:p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Arial Narrow" pitchFamily="34" charset="0"/>
              </a:rPr>
              <a:t>Politický, koncepčný rámec a očakávania</a:t>
            </a:r>
            <a:r>
              <a:rPr lang="sk-SK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sk-SK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2000" dirty="0" smtClean="0">
                <a:solidFill>
                  <a:schemeClr val="tx1"/>
                </a:solidFill>
                <a:latin typeface="Arial Narrow" pitchFamily="34" charset="0"/>
              </a:rPr>
              <a:t>Andrea Hagovská, expert </a:t>
            </a:r>
          </a:p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sk-SK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spcBef>
                <a:spcPts val="5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2000" b="1" dirty="0" smtClean="0">
                <a:solidFill>
                  <a:srgbClr val="FF0000"/>
                </a:solidFill>
                <a:latin typeface="Arial Narrow" pitchFamily="34" charset="0"/>
              </a:rPr>
              <a:t>Iniciatíva Regióny 2030 </a:t>
            </a:r>
            <a:endParaRPr lang="sk-SK" sz="20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sk-SK" sz="20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2400" b="1" dirty="0" smtClean="0">
                <a:solidFill>
                  <a:schemeClr val="tx1"/>
                </a:solidFill>
              </a:rPr>
              <a:t/>
            </a:r>
            <a:br>
              <a:rPr lang="sk-SK" sz="2400" b="1" dirty="0" smtClean="0">
                <a:solidFill>
                  <a:schemeClr val="tx1"/>
                </a:solidFill>
              </a:rPr>
            </a:br>
            <a:endParaRPr lang="sk-SK" sz="2400" dirty="0" smtClean="0">
              <a:solidFill>
                <a:schemeClr val="tx1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2400" b="1" dirty="0" smtClean="0">
                <a:solidFill>
                  <a:schemeClr val="tx1"/>
                </a:solidFill>
              </a:rPr>
              <a:t/>
            </a:r>
            <a:br>
              <a:rPr lang="sk-SK" sz="2400" b="1" dirty="0" smtClean="0">
                <a:solidFill>
                  <a:schemeClr val="tx1"/>
                </a:solidFill>
              </a:rPr>
            </a:br>
            <a:endParaRPr lang="sk-SK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sk-SK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lokTextu 1"/>
          <p:cNvSpPr txBox="1">
            <a:spLocks noChangeArrowheads="1"/>
          </p:cNvSpPr>
          <p:nvPr/>
        </p:nvSpPr>
        <p:spPr bwMode="auto">
          <a:xfrm>
            <a:off x="395288" y="188640"/>
            <a:ext cx="6192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800" b="1"/>
              <a:t>Existujúce prístupy  </a:t>
            </a:r>
          </a:p>
        </p:txBody>
      </p:sp>
      <p:pic>
        <p:nvPicPr>
          <p:cNvPr id="16387" name="Picture 2" descr="C:\Users\u\Desktop\IROP\Moje materiály\Regionalizáci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989481"/>
            <a:ext cx="2664296" cy="38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980951"/>
            <a:ext cx="4752528" cy="27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6" descr="MapaSR_okres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3789040"/>
            <a:ext cx="4752527" cy="24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BlokTextu 8"/>
          <p:cNvSpPr txBox="1">
            <a:spLocks noChangeArrowheads="1"/>
          </p:cNvSpPr>
          <p:nvPr/>
        </p:nvSpPr>
        <p:spPr bwMode="auto">
          <a:xfrm>
            <a:off x="395288" y="4849415"/>
            <a:ext cx="252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smtClean="0">
                <a:solidFill>
                  <a:schemeClr val="tx1"/>
                </a:solidFill>
              </a:rPr>
              <a:t>Návrh, </a:t>
            </a:r>
            <a:r>
              <a:rPr lang="sk-SK" sz="1400" b="1">
                <a:solidFill>
                  <a:schemeClr val="tx1"/>
                </a:solidFill>
              </a:rPr>
              <a:t>2004 – BBSK  </a:t>
            </a:r>
          </a:p>
        </p:txBody>
      </p:sp>
      <p:sp>
        <p:nvSpPr>
          <p:cNvPr id="16391" name="BlokTextu 9"/>
          <p:cNvSpPr txBox="1">
            <a:spLocks noChangeArrowheads="1"/>
          </p:cNvSpPr>
          <p:nvPr/>
        </p:nvSpPr>
        <p:spPr bwMode="auto">
          <a:xfrm>
            <a:off x="4139902" y="3356992"/>
            <a:ext cx="3600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 b="1">
                <a:solidFill>
                  <a:schemeClr val="tx1"/>
                </a:solidFill>
              </a:rPr>
              <a:t>Prístup OECD, 2012</a:t>
            </a:r>
          </a:p>
        </p:txBody>
      </p:sp>
      <p:sp>
        <p:nvSpPr>
          <p:cNvPr id="16392" name="BlokTextu 10"/>
          <p:cNvSpPr txBox="1">
            <a:spLocks noChangeArrowheads="1"/>
          </p:cNvSpPr>
          <p:nvPr/>
        </p:nvSpPr>
        <p:spPr bwMode="auto">
          <a:xfrm>
            <a:off x="4067944" y="6237312"/>
            <a:ext cx="5153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chemeClr val="tx1"/>
                </a:solidFill>
              </a:rPr>
              <a:t>Pracovný návrh </a:t>
            </a:r>
            <a:r>
              <a:rPr lang="en-US" sz="1600" b="1" smtClean="0">
                <a:solidFill>
                  <a:schemeClr val="tx1"/>
                </a:solidFill>
              </a:rPr>
              <a:t>regionali</a:t>
            </a:r>
            <a:r>
              <a:rPr lang="sk-SK" sz="1600" b="1" smtClean="0">
                <a:solidFill>
                  <a:schemeClr val="tx1"/>
                </a:solidFill>
              </a:rPr>
              <a:t>zácie funk. území </a:t>
            </a:r>
            <a:br>
              <a:rPr lang="sk-SK" sz="1600" b="1" smtClean="0">
                <a:solidFill>
                  <a:schemeClr val="tx1"/>
                </a:solidFill>
              </a:rPr>
            </a:br>
            <a:r>
              <a:rPr lang="sk-SK" sz="1600" b="1" smtClean="0">
                <a:solidFill>
                  <a:srgbClr val="C00000"/>
                </a:solidFill>
              </a:rPr>
              <a:t>„Regióny 2020“ </a:t>
            </a:r>
            <a:r>
              <a:rPr lang="sk-SK" sz="1600" smtClean="0">
                <a:solidFill>
                  <a:schemeClr val="tx1"/>
                </a:solidFill>
              </a:rPr>
              <a:t>(</a:t>
            </a:r>
            <a:r>
              <a:rPr lang="en-US" sz="1600" smtClean="0">
                <a:solidFill>
                  <a:schemeClr val="tx1"/>
                </a:solidFill>
              </a:rPr>
              <a:t>CRT PSK VT, TIRA </a:t>
            </a:r>
            <a:r>
              <a:rPr lang="sk-SK" sz="1600" smtClean="0">
                <a:solidFill>
                  <a:schemeClr val="tx1"/>
                </a:solidFill>
              </a:rPr>
              <a:t>2013)  </a:t>
            </a:r>
            <a:endParaRPr lang="sk-SK" sz="1600">
              <a:solidFill>
                <a:schemeClr val="tx1"/>
              </a:solidFill>
            </a:endParaRPr>
          </a:p>
        </p:txBody>
      </p:sp>
      <p:pic>
        <p:nvPicPr>
          <p:cNvPr id="16393" name="Picture 7" descr="http://www.oskole.sk/userfiles/image/Zofia/J%C3%BAn/Pr%C3%ADrodoveda/Pr%C3%ADrodoveda%20Z%C5%A0%207%20-%20%C3%9Astredn%C3%A1%20nervov%C3%A1%20s%C3%BAstava_html_20b22fb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9792" y="2420888"/>
            <a:ext cx="157638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BlokTextu 12"/>
          <p:cNvSpPr txBox="1">
            <a:spLocks noChangeArrowheads="1"/>
          </p:cNvSpPr>
          <p:nvPr/>
        </p:nvSpPr>
        <p:spPr bwMode="auto">
          <a:xfrm>
            <a:off x="251520" y="5445224"/>
            <a:ext cx="3690434" cy="101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sk-SK" sz="1400" b="1">
                <a:solidFill>
                  <a:srgbClr val="C00000"/>
                </a:solidFill>
              </a:rPr>
              <a:t>Premyslená  stratégia – win-win</a:t>
            </a:r>
          </a:p>
          <a:p>
            <a:pPr marL="228600" indent="-2286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sk-SK" sz="1400" b="1">
                <a:solidFill>
                  <a:srgbClr val="C00000"/>
                </a:solidFill>
              </a:rPr>
              <a:t>Dobrý manažment </a:t>
            </a:r>
          </a:p>
          <a:p>
            <a:pPr marL="228600" indent="-2286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sk-SK" sz="1400" b="1">
                <a:solidFill>
                  <a:srgbClr val="C00000"/>
                </a:solidFill>
              </a:rPr>
              <a:t>Budovanie vzťahov a prepojení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lokTextu 2"/>
          <p:cNvSpPr txBox="1">
            <a:spLocks noChangeArrowheads="1"/>
          </p:cNvSpPr>
          <p:nvPr/>
        </p:nvSpPr>
        <p:spPr bwMode="auto">
          <a:xfrm>
            <a:off x="611188" y="188913"/>
            <a:ext cx="8281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800" b="1"/>
              <a:t>Ako by to mohlo vyzerať a fungovať? </a:t>
            </a:r>
          </a:p>
        </p:txBody>
      </p:sp>
      <p:pic>
        <p:nvPicPr>
          <p:cNvPr id="17411" name="Obrázok 3" descr="Indigenous Development, Diverse and Productive Rural Area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73" y="1553599"/>
            <a:ext cx="1655688" cy="17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ázok 4" descr="Polycentric Development Model - A Basis for Better Accessibility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698" y="1553599"/>
            <a:ext cx="1864514" cy="17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ázok 5" descr="Polycentric and balanced spatial development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911" y="1553599"/>
            <a:ext cx="1909262" cy="17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Obrázok 6" descr="Urban-Rural Partnership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5723" y="4077072"/>
            <a:ext cx="1655688" cy="17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us 8"/>
          <p:cNvSpPr/>
          <p:nvPr/>
        </p:nvSpPr>
        <p:spPr bwMode="auto">
          <a:xfrm>
            <a:off x="2412950" y="1844675"/>
            <a:ext cx="823912" cy="822325"/>
          </a:xfrm>
          <a:prstGeom prst="mathPlu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sk-SK">
              <a:latin typeface="Verdana" charset="0"/>
              <a:ea typeface="ＭＳ Ｐゴシック" charset="0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5581600" y="1844675"/>
            <a:ext cx="822325" cy="822325"/>
          </a:xfrm>
          <a:prstGeom prst="mathPlu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sk-SK">
              <a:latin typeface="Verdana" charset="0"/>
              <a:ea typeface="ＭＳ Ｐゴシック" charset="0"/>
            </a:endParaRPr>
          </a:p>
        </p:txBody>
      </p:sp>
      <p:sp>
        <p:nvSpPr>
          <p:cNvPr id="17417" name="Šípka dolu 10"/>
          <p:cNvSpPr>
            <a:spLocks noChangeArrowheads="1"/>
          </p:cNvSpPr>
          <p:nvPr/>
        </p:nvSpPr>
        <p:spPr bwMode="auto">
          <a:xfrm>
            <a:off x="4141365" y="3356993"/>
            <a:ext cx="555997" cy="648394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18" name="BlokTextu 11"/>
          <p:cNvSpPr txBox="1">
            <a:spLocks noChangeArrowheads="1"/>
          </p:cNvSpPr>
          <p:nvPr/>
        </p:nvSpPr>
        <p:spPr bwMode="auto">
          <a:xfrm>
            <a:off x="612973" y="5877272"/>
            <a:ext cx="7991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800" b="1">
                <a:solidFill>
                  <a:srgbClr val="FF0000"/>
                </a:solidFill>
              </a:rPr>
              <a:t>RURBAN</a:t>
            </a:r>
          </a:p>
          <a:p>
            <a:pPr algn="ctr"/>
            <a:r>
              <a:rPr lang="sk-SK" sz="2000" b="1">
                <a:solidFill>
                  <a:schemeClr val="tx1"/>
                </a:solidFill>
              </a:rPr>
              <a:t>Spoločná integrovaná </a:t>
            </a:r>
            <a:r>
              <a:rPr lang="sk-SK" sz="2000" b="1" smtClean="0">
                <a:solidFill>
                  <a:schemeClr val="tx1"/>
                </a:solidFill>
              </a:rPr>
              <a:t>stratégia </a:t>
            </a:r>
            <a:r>
              <a:rPr lang="sk-SK" sz="2000" b="1">
                <a:solidFill>
                  <a:schemeClr val="tx1"/>
                </a:solidFill>
              </a:rPr>
              <a:t>funkčného územia   </a:t>
            </a:r>
          </a:p>
        </p:txBody>
      </p:sp>
      <p:sp>
        <p:nvSpPr>
          <p:cNvPr id="17419" name="BlokTextu 10"/>
          <p:cNvSpPr txBox="1">
            <a:spLocks noChangeArrowheads="1"/>
          </p:cNvSpPr>
          <p:nvPr/>
        </p:nvSpPr>
        <p:spPr bwMode="auto">
          <a:xfrm>
            <a:off x="612973" y="3356992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>
                <a:solidFill>
                  <a:schemeClr val="tx1"/>
                </a:solidFill>
              </a:rPr>
              <a:t>Vidiecke oblasti  </a:t>
            </a:r>
          </a:p>
        </p:txBody>
      </p:sp>
      <p:sp>
        <p:nvSpPr>
          <p:cNvPr id="17420" name="BlokTextu 11"/>
          <p:cNvSpPr txBox="1">
            <a:spLocks noChangeArrowheads="1"/>
          </p:cNvSpPr>
          <p:nvPr/>
        </p:nvSpPr>
        <p:spPr bwMode="auto">
          <a:xfrm>
            <a:off x="3275112" y="1052736"/>
            <a:ext cx="2232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>
                <a:solidFill>
                  <a:schemeClr val="tx1"/>
                </a:solidFill>
              </a:rPr>
              <a:t>Sieť miest </a:t>
            </a:r>
          </a:p>
        </p:txBody>
      </p:sp>
      <p:sp>
        <p:nvSpPr>
          <p:cNvPr id="17421" name="BlokTextu 12"/>
          <p:cNvSpPr txBox="1">
            <a:spLocks noChangeArrowheads="1"/>
          </p:cNvSpPr>
          <p:nvPr/>
        </p:nvSpPr>
        <p:spPr bwMode="auto">
          <a:xfrm>
            <a:off x="6301605" y="3441194"/>
            <a:ext cx="24394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000" b="1">
                <a:solidFill>
                  <a:schemeClr val="tx1"/>
                </a:solidFill>
              </a:rPr>
              <a:t>Vzťahy </a:t>
            </a:r>
            <a:r>
              <a:rPr lang="sk-SK" sz="2000" b="1" smtClean="0">
                <a:solidFill>
                  <a:schemeClr val="tx1"/>
                </a:solidFill>
              </a:rPr>
              <a:t/>
            </a:r>
            <a:br>
              <a:rPr lang="sk-SK" sz="2000" b="1" smtClean="0">
                <a:solidFill>
                  <a:schemeClr val="tx1"/>
                </a:solidFill>
              </a:rPr>
            </a:br>
            <a:r>
              <a:rPr lang="sk-SK" sz="2000" b="1" smtClean="0">
                <a:solidFill>
                  <a:schemeClr val="tx1"/>
                </a:solidFill>
              </a:rPr>
              <a:t>mesto </a:t>
            </a:r>
            <a:r>
              <a:rPr lang="sk-SK" sz="2000" b="1">
                <a:solidFill>
                  <a:schemeClr val="tx1"/>
                </a:solidFill>
              </a:rPr>
              <a:t>– obce, vidiek  </a:t>
            </a:r>
          </a:p>
        </p:txBody>
      </p:sp>
      <p:sp>
        <p:nvSpPr>
          <p:cNvPr id="14" name="Šípka dolu 10"/>
          <p:cNvSpPr>
            <a:spLocks noChangeArrowheads="1"/>
          </p:cNvSpPr>
          <p:nvPr/>
        </p:nvSpPr>
        <p:spPr bwMode="auto">
          <a:xfrm rot="3037959">
            <a:off x="5523218" y="3381342"/>
            <a:ext cx="555997" cy="648394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" name="Šípka dolu 10"/>
          <p:cNvSpPr>
            <a:spLocks noChangeArrowheads="1"/>
          </p:cNvSpPr>
          <p:nvPr/>
        </p:nvSpPr>
        <p:spPr bwMode="auto">
          <a:xfrm rot="18842623">
            <a:off x="2776088" y="3386000"/>
            <a:ext cx="555997" cy="648394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lokTextu 1"/>
          <p:cNvSpPr txBox="1">
            <a:spLocks noChangeArrowheads="1"/>
          </p:cNvSpPr>
          <p:nvPr/>
        </p:nvSpPr>
        <p:spPr bwMode="auto">
          <a:xfrm>
            <a:off x="468312" y="333375"/>
            <a:ext cx="8208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b="1" smtClean="0"/>
              <a:t>Tatry 2020 – okresy PP, KK, SL, LE</a:t>
            </a:r>
            <a:endParaRPr lang="sk-SK" sz="2400" b="1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695" y="980729"/>
            <a:ext cx="7888745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lokTextu 1"/>
          <p:cNvSpPr txBox="1">
            <a:spLocks noChangeArrowheads="1"/>
          </p:cNvSpPr>
          <p:nvPr/>
        </p:nvSpPr>
        <p:spPr bwMode="auto">
          <a:xfrm>
            <a:off x="468313" y="333375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smtClean="0"/>
              <a:t>Tatry 2020 – návrh funkčného územia </a:t>
            </a:r>
            <a:endParaRPr lang="sk-SK" sz="2400" b="1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980729"/>
            <a:ext cx="7843529" cy="587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lokTextu 1"/>
          <p:cNvSpPr txBox="1">
            <a:spLocks noChangeArrowheads="1"/>
          </p:cNvSpPr>
          <p:nvPr/>
        </p:nvSpPr>
        <p:spPr bwMode="auto">
          <a:xfrm>
            <a:off x="468313" y="333375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smtClean="0"/>
              <a:t>Tatry 2020 – návrh funkčného územia </a:t>
            </a:r>
            <a:endParaRPr lang="sk-SK" sz="2400" b="1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979961"/>
            <a:ext cx="7884368" cy="59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lokTextu 1"/>
          <p:cNvSpPr txBox="1">
            <a:spLocks noChangeArrowheads="1"/>
          </p:cNvSpPr>
          <p:nvPr/>
        </p:nvSpPr>
        <p:spPr bwMode="auto">
          <a:xfrm>
            <a:off x="468313" y="333375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smtClean="0"/>
              <a:t>Tatry 2020 – návrh funkčného územia </a:t>
            </a:r>
            <a:endParaRPr lang="sk-SK" sz="2400" b="1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72" y="975387"/>
            <a:ext cx="7812360" cy="58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lokTextu 1"/>
          <p:cNvSpPr txBox="1">
            <a:spLocks noChangeArrowheads="1"/>
          </p:cNvSpPr>
          <p:nvPr/>
        </p:nvSpPr>
        <p:spPr bwMode="auto">
          <a:xfrm>
            <a:off x="611188" y="260350"/>
            <a:ext cx="8836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Vzťah ITI a CLLD v konkrétnom funkčnom území </a:t>
            </a:r>
          </a:p>
        </p:txBody>
      </p:sp>
      <p:pic>
        <p:nvPicPr>
          <p:cNvPr id="18435" name="Obrázok 4" descr="Be004.gif (2880 bytes)"/>
          <p:cNvPicPr>
            <a:picLocks noChangeAspect="1" noChangeArrowheads="1"/>
          </p:cNvPicPr>
          <p:nvPr/>
        </p:nvPicPr>
        <p:blipFill>
          <a:blip r:embed="rId2"/>
          <a:srcRect l="13409" t="13409" r="14519" b="26251"/>
          <a:stretch>
            <a:fillRect/>
          </a:stretch>
        </p:blipFill>
        <p:spPr bwMode="auto">
          <a:xfrm>
            <a:off x="3995738" y="1484313"/>
            <a:ext cx="48323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95288" y="1412875"/>
            <a:ext cx="2881312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Spoločná  stratégia a vízia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Koordinácia a spolupráca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Spoločné výhody 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Spoločný model spravovania  územia 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Dlhodobé priority 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Participácia aktérov 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Založené na projektoch, </a:t>
            </a:r>
            <a:r>
              <a:rPr lang="sk-SK" sz="1600" b="1" dirty="0" smtClean="0">
                <a:solidFill>
                  <a:schemeClr val="tx1"/>
                </a:solidFill>
              </a:rPr>
              <a:t/>
            </a:r>
            <a:br>
              <a:rPr lang="sk-SK" sz="1600" b="1" dirty="0" smtClean="0">
                <a:solidFill>
                  <a:schemeClr val="tx1"/>
                </a:solidFill>
              </a:rPr>
            </a:br>
            <a:r>
              <a:rPr lang="sk-SK" sz="1600" b="1" dirty="0" smtClean="0">
                <a:solidFill>
                  <a:schemeClr val="tx1"/>
                </a:solidFill>
              </a:rPr>
              <a:t>lokálne </a:t>
            </a:r>
            <a:r>
              <a:rPr lang="sk-SK" sz="1600" b="1" dirty="0">
                <a:solidFill>
                  <a:schemeClr val="tx1"/>
                </a:solidFill>
              </a:rPr>
              <a:t>zdieľané </a:t>
            </a:r>
            <a:endParaRPr lang="sk-SK" sz="1600" b="1" dirty="0" smtClean="0">
              <a:solidFill>
                <a:schemeClr val="tx1"/>
              </a:solidFill>
            </a:endParaRPr>
          </a:p>
          <a:p>
            <a:pPr marL="361950" indent="-361950">
              <a:buFont typeface="Arial" charset="0"/>
              <a:buChar char="•"/>
            </a:pPr>
            <a:endParaRPr lang="sk-SK" sz="1600" b="1" dirty="0" smtClean="0">
              <a:solidFill>
                <a:schemeClr val="tx1"/>
              </a:solidFill>
            </a:endParaRPr>
          </a:p>
          <a:p>
            <a:pPr marL="361950" indent="-361950"/>
            <a:r>
              <a:rPr lang="sk-SK" sz="2400" b="1" dirty="0" smtClean="0">
                <a:solidFill>
                  <a:srgbClr val="FF0000"/>
                </a:solidFill>
              </a:rPr>
              <a:t>Indikátory IÚS </a:t>
            </a:r>
            <a:endParaRPr lang="sk-SK" sz="2400" b="1" dirty="0">
              <a:solidFill>
                <a:srgbClr val="FF0000"/>
              </a:solidFill>
            </a:endParaRPr>
          </a:p>
          <a:p>
            <a:pPr marL="361950" indent="-361950"/>
            <a:r>
              <a:rPr lang="sk-SK" sz="1600" dirty="0">
                <a:solidFill>
                  <a:schemeClr val="tx1"/>
                </a:solidFill>
              </a:rPr>
              <a:t> </a:t>
            </a:r>
          </a:p>
          <a:p>
            <a:pPr marL="361950" indent="-361950"/>
            <a:r>
              <a:rPr lang="sk-SK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8437" name="BlokTextu 7"/>
          <p:cNvSpPr txBox="1">
            <a:spLocks noChangeArrowheads="1"/>
          </p:cNvSpPr>
          <p:nvPr/>
        </p:nvSpPr>
        <p:spPr bwMode="auto">
          <a:xfrm>
            <a:off x="539552" y="5949950"/>
            <a:ext cx="82089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Aká je úloha verejnej intervencie ? </a:t>
            </a:r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Čo </a:t>
            </a:r>
            <a:r>
              <a:rPr lang="sk-SK" sz="2000" b="1" dirty="0">
                <a:solidFill>
                  <a:schemeClr val="tx1"/>
                </a:solidFill>
              </a:rPr>
              <a:t>je vo verejnom záujme?  </a:t>
            </a:r>
          </a:p>
        </p:txBody>
      </p:sp>
      <p:sp>
        <p:nvSpPr>
          <p:cNvPr id="9" name="Šípka dolu 8"/>
          <p:cNvSpPr/>
          <p:nvPr/>
        </p:nvSpPr>
        <p:spPr bwMode="auto">
          <a:xfrm>
            <a:off x="3851920" y="4941168"/>
            <a:ext cx="484188" cy="9779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Šípka doprava 9"/>
          <p:cNvSpPr/>
          <p:nvPr/>
        </p:nvSpPr>
        <p:spPr bwMode="auto">
          <a:xfrm>
            <a:off x="2916238" y="2924175"/>
            <a:ext cx="977900" cy="485775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Šípka nahor 10"/>
          <p:cNvSpPr/>
          <p:nvPr/>
        </p:nvSpPr>
        <p:spPr bwMode="auto">
          <a:xfrm>
            <a:off x="7164288" y="5013176"/>
            <a:ext cx="484188" cy="863600"/>
          </a:xfrm>
          <a:prstGeom prst="up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BlokTextu 1"/>
          <p:cNvSpPr txBox="1">
            <a:spLocks noChangeArrowheads="1"/>
          </p:cNvSpPr>
          <p:nvPr/>
        </p:nvSpPr>
        <p:spPr bwMode="auto">
          <a:xfrm>
            <a:off x="684213" y="260350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V čom je pes zakopaný?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611188" y="1700213"/>
            <a:ext cx="8208962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nedostatočná pozornosť otázkam </a:t>
            </a:r>
            <a:r>
              <a:rPr lang="sk-SK" sz="1600" b="1" dirty="0">
                <a:solidFill>
                  <a:schemeClr val="tx1"/>
                </a:solidFill>
              </a:rPr>
              <a:t>územnej súdržnosti  </a:t>
            </a:r>
            <a:r>
              <a:rPr lang="sk-SK" sz="1600" dirty="0">
                <a:solidFill>
                  <a:schemeClr val="tx1"/>
                </a:solidFill>
              </a:rPr>
              <a:t>a  nedostatočné analýzy  kapacít/potenciálu konkrétnych území  (najmä na funkčnej regionálnej úrovni), 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politika vidieka vs politika miest  </a:t>
            </a:r>
            <a:r>
              <a:rPr lang="sk-SK" sz="1600" dirty="0" smtClean="0">
                <a:solidFill>
                  <a:schemeClr val="tx1"/>
                </a:solidFill>
              </a:rPr>
              <a:t>...na jednom území, </a:t>
            </a:r>
            <a:endParaRPr lang="sk-SK" sz="1600" dirty="0">
              <a:solidFill>
                <a:schemeClr val="tx1"/>
              </a:solidFill>
            </a:endParaRP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nízka miera integrácie  medzi regionálnou politikou, politikou rozvoja vidieka a inými (</a:t>
            </a:r>
            <a:r>
              <a:rPr lang="sk-SK" sz="1600" b="1" dirty="0" smtClean="0">
                <a:solidFill>
                  <a:schemeClr val="tx1"/>
                </a:solidFill>
              </a:rPr>
              <a:t>sektorovými)politikami</a:t>
            </a:r>
            <a:r>
              <a:rPr lang="sk-SK" sz="1600" dirty="0">
                <a:solidFill>
                  <a:schemeClr val="tx1"/>
                </a:solidFill>
              </a:rPr>
              <a:t>,  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absencia  podpory "vyššej úrovne„  ...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pripravenosť</a:t>
            </a:r>
            <a:r>
              <a:rPr lang="sk-SK" sz="1600" dirty="0">
                <a:solidFill>
                  <a:schemeClr val="tx1"/>
                </a:solidFill>
              </a:rPr>
              <a:t> miestnej úrovne na </a:t>
            </a:r>
            <a:r>
              <a:rPr lang="sk-SK" sz="1600" dirty="0" smtClean="0">
                <a:solidFill>
                  <a:schemeClr val="tx1"/>
                </a:solidFill>
              </a:rPr>
              <a:t>delegovanie a vytváranie vlastných kapacít, </a:t>
            </a:r>
            <a:endParaRPr lang="sk-SK" sz="1600" dirty="0">
              <a:solidFill>
                <a:schemeClr val="tx1"/>
              </a:solidFill>
            </a:endParaRPr>
          </a:p>
          <a:p>
            <a:pPr marL="361950" indent="-361950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nedostatočne silný </a:t>
            </a:r>
            <a:r>
              <a:rPr lang="sk-SK" sz="1600" dirty="0" smtClean="0">
                <a:solidFill>
                  <a:schemeClr val="tx1"/>
                </a:solidFill>
              </a:rPr>
              <a:t>„</a:t>
            </a:r>
            <a:r>
              <a:rPr lang="sk-SK" sz="1600" b="1" dirty="0" smtClean="0">
                <a:solidFill>
                  <a:schemeClr val="tx1"/>
                </a:solidFill>
              </a:rPr>
              <a:t>hlas </a:t>
            </a:r>
            <a:r>
              <a:rPr lang="sk-SK" sz="1600" b="1" dirty="0">
                <a:solidFill>
                  <a:schemeClr val="tx1"/>
                </a:solidFill>
              </a:rPr>
              <a:t>vidieka</a:t>
            </a:r>
            <a:r>
              <a:rPr lang="sk-SK" sz="1600" dirty="0">
                <a:solidFill>
                  <a:schemeClr val="tx1"/>
                </a:solidFill>
              </a:rPr>
              <a:t> „ nie ako sektor poľnohospodárstva , napr.  partnerstvo / spoločná správa vecí verejných  (malé a nie koordinované </a:t>
            </a:r>
            <a:r>
              <a:rPr lang="sk-SK" sz="1600" dirty="0" smtClean="0">
                <a:solidFill>
                  <a:schemeClr val="tx1"/>
                </a:solidFill>
              </a:rPr>
              <a:t>obce), </a:t>
            </a:r>
          </a:p>
          <a:p>
            <a:pPr marL="361950" indent="-361950">
              <a:buFont typeface="Arial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nedostatočná </a:t>
            </a:r>
            <a:r>
              <a:rPr lang="sk-SK" sz="1600" b="1" dirty="0" smtClean="0">
                <a:solidFill>
                  <a:schemeClr val="tx1"/>
                </a:solidFill>
              </a:rPr>
              <a:t>koordinácia s ostatnými sociálnymi a ekonomickými partnermi (SEP)</a:t>
            </a:r>
            <a:endParaRPr lang="sk-SK" sz="1600" b="1" dirty="0">
              <a:solidFill>
                <a:schemeClr val="tx1"/>
              </a:solidFill>
            </a:endParaRPr>
          </a:p>
          <a:p>
            <a:pPr marL="361950" indent="-361950"/>
            <a:endParaRPr lang="sk-SK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30436"/>
            <a:ext cx="8650233" cy="55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1"/>
          <p:cNvSpPr txBox="1">
            <a:spLocks noChangeArrowheads="1"/>
          </p:cNvSpPr>
          <p:nvPr/>
        </p:nvSpPr>
        <p:spPr bwMode="auto">
          <a:xfrm>
            <a:off x="684213" y="260350"/>
            <a:ext cx="8064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b="1" smtClean="0"/>
              <a:t>Intervenčné matice funkčných území</a:t>
            </a:r>
            <a:endParaRPr lang="sk-SK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>
            <a:spLocks noChangeArrowheads="1"/>
          </p:cNvSpPr>
          <p:nvPr/>
        </p:nvSpPr>
        <p:spPr bwMode="auto">
          <a:xfrm>
            <a:off x="899592" y="2420888"/>
            <a:ext cx="7200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Ďakujem za pozornosť </a:t>
            </a:r>
            <a:br>
              <a:rPr lang="sk-SK" sz="2000" b="1" dirty="0" smtClean="0">
                <a:solidFill>
                  <a:schemeClr val="tx1"/>
                </a:solidFill>
              </a:rPr>
            </a:br>
            <a:endParaRPr lang="sk-SK" sz="20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/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Vaše otázky? </a:t>
            </a:r>
          </a:p>
          <a:p>
            <a:pPr algn="ctr"/>
            <a:endParaRPr lang="sk-SK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</a:t>
            </a:r>
            <a:r>
              <a:rPr lang="sk-SK" sz="2000" b="1" dirty="0" err="1" smtClean="0">
                <a:solidFill>
                  <a:schemeClr val="tx1"/>
                </a:solidFill>
              </a:rPr>
              <a:t>ndrea.hagovska</a:t>
            </a:r>
            <a:r>
              <a:rPr lang="en-US" sz="2000" b="1" dirty="0" smtClean="0">
                <a:solidFill>
                  <a:schemeClr val="tx1"/>
                </a:solidFill>
              </a:rPr>
              <a:t>@</a:t>
            </a:r>
            <a:r>
              <a:rPr lang="en-US" sz="2000" b="1" dirty="0" err="1" smtClean="0">
                <a:solidFill>
                  <a:schemeClr val="tx1"/>
                </a:solidFill>
              </a:rPr>
              <a:t>gmail.com</a:t>
            </a:r>
            <a:endParaRPr lang="sk-SK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lokTextu 1"/>
          <p:cNvSpPr txBox="1">
            <a:spLocks noChangeArrowheads="1"/>
          </p:cNvSpPr>
          <p:nvPr/>
        </p:nvSpPr>
        <p:spPr bwMode="auto">
          <a:xfrm>
            <a:off x="755576" y="230734"/>
            <a:ext cx="320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Koncepčný rámec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55650" y="1196752"/>
            <a:ext cx="79928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/>
            <a:r>
              <a:rPr lang="sk-SK" sz="2000" b="1" dirty="0" smtClean="0">
                <a:solidFill>
                  <a:srgbClr val="355D7E"/>
                </a:solidFill>
              </a:rPr>
              <a:t>„Nová“ </a:t>
            </a:r>
            <a:r>
              <a:rPr lang="sk-SK" sz="2000" b="1" dirty="0">
                <a:solidFill>
                  <a:srgbClr val="355D7E"/>
                </a:solidFill>
              </a:rPr>
              <a:t>európska regionálna politika </a:t>
            </a:r>
            <a:r>
              <a:rPr lang="sk-SK" sz="2000" b="1" dirty="0" smtClean="0">
                <a:solidFill>
                  <a:srgbClr val="355D7E"/>
                </a:solidFill>
              </a:rPr>
              <a:t/>
            </a:r>
            <a:br>
              <a:rPr lang="sk-SK" sz="2000" b="1" dirty="0" smtClean="0">
                <a:solidFill>
                  <a:srgbClr val="355D7E"/>
                </a:solidFill>
              </a:rPr>
            </a:br>
            <a:r>
              <a:rPr lang="sk-SK" sz="2000" b="1" dirty="0" smtClean="0">
                <a:solidFill>
                  <a:srgbClr val="355D7E"/>
                </a:solidFill>
              </a:rPr>
              <a:t>– </a:t>
            </a:r>
            <a:r>
              <a:rPr lang="sk-SK" sz="2000" b="1" dirty="0">
                <a:solidFill>
                  <a:srgbClr val="355D7E"/>
                </a:solidFill>
              </a:rPr>
              <a:t>politika súdržnosti </a:t>
            </a:r>
            <a:r>
              <a:rPr lang="en-US" sz="2400" b="1" dirty="0" smtClean="0">
                <a:solidFill>
                  <a:srgbClr val="355D7E"/>
                </a:solidFill>
              </a:rPr>
              <a:t/>
            </a:r>
            <a:br>
              <a:rPr lang="en-US" sz="2400" b="1" dirty="0" smtClean="0">
                <a:solidFill>
                  <a:srgbClr val="355D7E"/>
                </a:solidFill>
              </a:rPr>
            </a:br>
            <a:endParaRPr lang="sk-SK" sz="2400" b="1" dirty="0">
              <a:solidFill>
                <a:srgbClr val="355D7E"/>
              </a:solidFill>
            </a:endParaRPr>
          </a:p>
          <a:p>
            <a:pPr marL="265113" indent="-265113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od individuálnej podpory k  partnerstvám a integrácii, podpora </a:t>
            </a:r>
            <a:r>
              <a:rPr lang="sk-SK" sz="1600" b="1" dirty="0">
                <a:solidFill>
                  <a:schemeClr val="tx1"/>
                </a:solidFill>
              </a:rPr>
              <a:t>„lokálnych experimentov“,</a:t>
            </a:r>
          </a:p>
          <a:p>
            <a:pPr marL="265113" indent="-265113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koncentrácia  intervencií na konkrétne miesto</a:t>
            </a:r>
            <a:r>
              <a:rPr lang="sk-SK" sz="1600" dirty="0" smtClean="0">
                <a:solidFill>
                  <a:schemeClr val="tx1"/>
                </a:solidFill>
              </a:rPr>
              <a:t>, špecifický miestny rozvoj, </a:t>
            </a:r>
            <a:endParaRPr lang="sk-SK" sz="1600" dirty="0">
              <a:solidFill>
                <a:schemeClr val="tx1"/>
              </a:solidFill>
            </a:endParaRPr>
          </a:p>
          <a:p>
            <a:pPr marL="265113" indent="-265113">
              <a:buFont typeface="Arial" charset="0"/>
              <a:buChar char="•"/>
            </a:pPr>
            <a:r>
              <a:rPr lang="sk-SK" sz="1600" b="1" dirty="0">
                <a:solidFill>
                  <a:schemeClr val="tx1"/>
                </a:solidFill>
              </a:rPr>
              <a:t>problémovo orientovaná verejná politika,</a:t>
            </a:r>
          </a:p>
          <a:p>
            <a:pPr marL="265113" indent="-265113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založená na dôkazoch a výsledkoch, </a:t>
            </a:r>
            <a:endParaRPr lang="sk-SK" sz="1600" dirty="0" smtClean="0">
              <a:solidFill>
                <a:schemeClr val="tx1"/>
              </a:solidFill>
            </a:endParaRPr>
          </a:p>
          <a:p>
            <a:pPr marL="265113" indent="-265113">
              <a:buFont typeface="Arial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>
                <a:solidFill>
                  <a:schemeClr val="tx1"/>
                </a:solidFill>
              </a:rPr>
              <a:t>finančné nástroje </a:t>
            </a:r>
          </a:p>
          <a:p>
            <a:pPr marL="265113" indent="-265113"/>
            <a:endParaRPr lang="sk-SK" sz="2400" b="1" dirty="0">
              <a:solidFill>
                <a:schemeClr val="tx1"/>
              </a:solidFill>
            </a:endParaRPr>
          </a:p>
          <a:p>
            <a:pPr marL="265113" indent="-265113"/>
            <a:r>
              <a:rPr lang="sk-SK" sz="2000" b="1" dirty="0" smtClean="0">
                <a:solidFill>
                  <a:srgbClr val="355D7E"/>
                </a:solidFill>
              </a:rPr>
              <a:t>„Nový“ </a:t>
            </a:r>
            <a:r>
              <a:rPr lang="sk-SK" sz="2000" b="1" dirty="0">
                <a:solidFill>
                  <a:srgbClr val="355D7E"/>
                </a:solidFill>
              </a:rPr>
              <a:t>model územnej spolupráce  </a:t>
            </a:r>
            <a:r>
              <a:rPr lang="sk-SK" sz="2000" b="1" dirty="0" smtClean="0">
                <a:solidFill>
                  <a:srgbClr val="355D7E"/>
                </a:solidFill>
              </a:rPr>
              <a:t/>
            </a:r>
            <a:br>
              <a:rPr lang="sk-SK" sz="2000" b="1" dirty="0" smtClean="0">
                <a:solidFill>
                  <a:srgbClr val="355D7E"/>
                </a:solidFill>
              </a:rPr>
            </a:br>
            <a:r>
              <a:rPr lang="sk-SK" sz="2000" b="1" dirty="0" smtClean="0">
                <a:solidFill>
                  <a:srgbClr val="355D7E"/>
                </a:solidFill>
              </a:rPr>
              <a:t>- </a:t>
            </a:r>
            <a:r>
              <a:rPr lang="sk-SK" sz="2000" b="1" dirty="0">
                <a:solidFill>
                  <a:srgbClr val="355D7E"/>
                </a:solidFill>
              </a:rPr>
              <a:t>rýchla a pružná reakcia na zmenu </a:t>
            </a:r>
            <a:r>
              <a:rPr lang="en-US" sz="2000" b="1" dirty="0" smtClean="0">
                <a:solidFill>
                  <a:srgbClr val="355D7E"/>
                </a:solidFill>
              </a:rPr>
              <a:t/>
            </a:r>
            <a:br>
              <a:rPr lang="en-US" sz="2000" b="1" dirty="0" smtClean="0">
                <a:solidFill>
                  <a:srgbClr val="355D7E"/>
                </a:solidFill>
              </a:rPr>
            </a:br>
            <a:endParaRPr lang="sk-SK" sz="2000" b="1" dirty="0">
              <a:solidFill>
                <a:srgbClr val="355D7E"/>
              </a:solidFill>
            </a:endParaRPr>
          </a:p>
          <a:p>
            <a:pPr marL="265113" indent="-265113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podpora budovania sietí a funkčných </a:t>
            </a:r>
            <a:r>
              <a:rPr lang="sk-SK" sz="1600" dirty="0" smtClean="0">
                <a:solidFill>
                  <a:schemeClr val="tx1"/>
                </a:solidFill>
              </a:rPr>
              <a:t>regiónov/subregiónov,</a:t>
            </a:r>
            <a:endParaRPr lang="sk-SK" sz="1600" dirty="0">
              <a:solidFill>
                <a:schemeClr val="tx1"/>
              </a:solidFill>
            </a:endParaRPr>
          </a:p>
          <a:p>
            <a:pPr marL="265113" indent="-265113">
              <a:buFont typeface="Arial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podpora rastu </a:t>
            </a:r>
            <a:r>
              <a:rPr lang="sk-SK" sz="1600" dirty="0" smtClean="0">
                <a:solidFill>
                  <a:schemeClr val="tx1"/>
                </a:solidFill>
              </a:rPr>
              <a:t>(aj  </a:t>
            </a:r>
            <a:r>
              <a:rPr lang="sk-SK" sz="1600" dirty="0">
                <a:solidFill>
                  <a:schemeClr val="tx1"/>
                </a:solidFill>
              </a:rPr>
              <a:t>rozvoja) a zamestnanosti – prepojenie silných a „slabých</a:t>
            </a:r>
            <a:r>
              <a:rPr lang="sk-SK" sz="1600" dirty="0" smtClean="0">
                <a:solidFill>
                  <a:schemeClr val="tx1"/>
                </a:solidFill>
              </a:rPr>
              <a:t>“ stránok, dôraz na výzvy, podpora jedinečnosti a udržateľnosti konkrétneho územia 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lokTextu 1"/>
          <p:cNvSpPr txBox="1">
            <a:spLocks noChangeArrowheads="1"/>
          </p:cNvSpPr>
          <p:nvPr/>
        </p:nvSpPr>
        <p:spPr bwMode="auto">
          <a:xfrm>
            <a:off x="755576" y="230734"/>
            <a:ext cx="320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dirty="0" smtClean="0"/>
              <a:t>Hodnotový </a:t>
            </a:r>
            <a:r>
              <a:rPr lang="sk-SK" sz="2400" b="1" dirty="0"/>
              <a:t>rámec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55576" y="1196752"/>
            <a:ext cx="799281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/>
            <a:r>
              <a:rPr lang="sk-SK" sz="2000" b="1" dirty="0" smtClean="0">
                <a:solidFill>
                  <a:srgbClr val="355D7E"/>
                </a:solidFill>
              </a:rPr>
              <a:t>„Nová“  </a:t>
            </a:r>
            <a:r>
              <a:rPr lang="sk-SK" sz="2000" b="1" dirty="0">
                <a:solidFill>
                  <a:srgbClr val="355D7E"/>
                </a:solidFill>
              </a:rPr>
              <a:t>regionálna politika </a:t>
            </a:r>
            <a:r>
              <a:rPr lang="sk-SK" sz="2000" b="1" dirty="0" smtClean="0">
                <a:solidFill>
                  <a:srgbClr val="355D7E"/>
                </a:solidFill>
              </a:rPr>
              <a:t>na Slovensku </a:t>
            </a:r>
            <a:br>
              <a:rPr lang="sk-SK" sz="2000" b="1" dirty="0" smtClean="0">
                <a:solidFill>
                  <a:srgbClr val="355D7E"/>
                </a:solidFill>
              </a:rPr>
            </a:br>
            <a:r>
              <a:rPr lang="en-US" sz="2400" b="1" dirty="0" smtClean="0">
                <a:solidFill>
                  <a:srgbClr val="355D7E"/>
                </a:solidFill>
              </a:rPr>
              <a:t/>
            </a:r>
            <a:br>
              <a:rPr lang="en-US" sz="2400" b="1" dirty="0" smtClean="0">
                <a:solidFill>
                  <a:srgbClr val="355D7E"/>
                </a:solidFill>
              </a:rPr>
            </a:br>
            <a:endParaRPr lang="sk-SK" sz="2400" b="1" dirty="0">
              <a:solidFill>
                <a:srgbClr val="355D7E"/>
              </a:solidFill>
            </a:endParaRPr>
          </a:p>
          <a:p>
            <a:pPr marL="447675" indent="-447675">
              <a:buFont typeface="Arial" charset="0"/>
              <a:buChar char="•"/>
            </a:pPr>
            <a:r>
              <a:rPr lang="sk-SK" sz="1600" dirty="0" smtClean="0">
                <a:solidFill>
                  <a:srgbClr val="0070C0"/>
                </a:solidFill>
              </a:rPr>
              <a:t>transparentnosť</a:t>
            </a:r>
            <a:r>
              <a:rPr lang="sk-SK" sz="1600" dirty="0" smtClean="0">
                <a:solidFill>
                  <a:schemeClr val="tx1"/>
                </a:solidFill>
              </a:rPr>
              <a:t> – inštitút územnej dohody na úrovni funkčného územia    konsenzus, </a:t>
            </a:r>
            <a:endParaRPr lang="sk-SK" sz="1600" b="1" dirty="0">
              <a:solidFill>
                <a:schemeClr val="tx1"/>
              </a:solidFill>
            </a:endParaRPr>
          </a:p>
          <a:p>
            <a:pPr marL="447675" indent="-447675">
              <a:buFont typeface="Arial" charset="0"/>
              <a:buChar char="•"/>
            </a:pPr>
            <a:r>
              <a:rPr lang="sk-SK" sz="1600" dirty="0" smtClean="0">
                <a:solidFill>
                  <a:srgbClr val="0070C0"/>
                </a:solidFill>
              </a:rPr>
              <a:t>integrovaný prístup</a:t>
            </a:r>
            <a:r>
              <a:rPr lang="sk-SK" sz="1600" dirty="0" smtClean="0">
                <a:solidFill>
                  <a:schemeClr val="tx1"/>
                </a:solidFill>
              </a:rPr>
              <a:t> – spoločné projekty, koordinácia, kolektívny dopad,  </a:t>
            </a:r>
          </a:p>
          <a:p>
            <a:pPr marL="447675" indent="-447675">
              <a:buFont typeface="Arial" charset="0"/>
              <a:buChar char="•"/>
            </a:pPr>
            <a:r>
              <a:rPr lang="sk-SK" sz="1600" dirty="0" smtClean="0">
                <a:solidFill>
                  <a:srgbClr val="0070C0"/>
                </a:solidFill>
              </a:rPr>
              <a:t>spravodlivosť </a:t>
            </a:r>
            <a:r>
              <a:rPr lang="sk-SK" sz="1600" dirty="0" smtClean="0">
                <a:solidFill>
                  <a:schemeClr val="tx1"/>
                </a:solidFill>
              </a:rPr>
              <a:t>– každému územiu na základe potrieb</a:t>
            </a:r>
          </a:p>
          <a:p>
            <a:pPr marL="447675" indent="-447675">
              <a:buFont typeface="Arial" charset="0"/>
              <a:buChar char="•"/>
            </a:pPr>
            <a:r>
              <a:rPr lang="sk-SK" sz="1600" dirty="0" smtClean="0">
                <a:solidFill>
                  <a:srgbClr val="0070C0"/>
                </a:solidFill>
              </a:rPr>
              <a:t>participácia</a:t>
            </a:r>
            <a:r>
              <a:rPr lang="sk-SK" sz="1600" dirty="0" smtClean="0">
                <a:solidFill>
                  <a:schemeClr val="tx1"/>
                </a:solidFill>
              </a:rPr>
              <a:t> – účasť aktérov/partnerov na všetkých procesoch, lokálne vlastníctvo a vlastné kapacity </a:t>
            </a:r>
          </a:p>
          <a:p>
            <a:pPr marL="447675" indent="-447675">
              <a:buFont typeface="Arial" charset="0"/>
              <a:buChar char="•"/>
            </a:pPr>
            <a:r>
              <a:rPr lang="sk-SK" sz="1600" dirty="0" smtClean="0">
                <a:solidFill>
                  <a:srgbClr val="0070C0"/>
                </a:solidFill>
              </a:rPr>
              <a:t>flexibilita</a:t>
            </a:r>
            <a:r>
              <a:rPr lang="sk-SK" sz="1600" dirty="0" smtClean="0">
                <a:solidFill>
                  <a:schemeClr val="tx1"/>
                </a:solidFill>
              </a:rPr>
              <a:t> – fázovanie projektov</a:t>
            </a:r>
          </a:p>
          <a:p>
            <a:pPr marL="447675" indent="-447675">
              <a:buFont typeface="Arial" charset="0"/>
              <a:buChar char="•"/>
            </a:pPr>
            <a:r>
              <a:rPr lang="sk-SK" sz="1600" dirty="0" smtClean="0">
                <a:solidFill>
                  <a:srgbClr val="0070C0"/>
                </a:solidFill>
              </a:rPr>
              <a:t>nízka administratívna záťaž </a:t>
            </a:r>
            <a:r>
              <a:rPr lang="sk-SK" sz="1600" dirty="0" smtClean="0">
                <a:solidFill>
                  <a:schemeClr val="tx1"/>
                </a:solidFill>
              </a:rPr>
              <a:t>– bezpečné projekty, zameranie na výsledok, maximálne zjednodušenie postupov </a:t>
            </a:r>
          </a:p>
          <a:p>
            <a:pPr marL="447675" indent="-447675">
              <a:buFont typeface="Arial" charset="0"/>
              <a:buChar char="•"/>
            </a:pPr>
            <a:endParaRPr lang="sk-SK" sz="1600" dirty="0" smtClean="0">
              <a:solidFill>
                <a:schemeClr val="tx1"/>
              </a:solidFill>
            </a:endParaRPr>
          </a:p>
          <a:p>
            <a:pPr marL="447675" indent="-447675"/>
            <a:endParaRPr lang="sk-SK" sz="1600" dirty="0">
              <a:solidFill>
                <a:schemeClr val="tx1"/>
              </a:solidFill>
            </a:endParaRPr>
          </a:p>
          <a:p>
            <a:pPr marL="265113" indent="-265113"/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5" name="Obrázok 4" descr="collabo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869160"/>
            <a:ext cx="1574483" cy="137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lokTextu 1"/>
          <p:cNvSpPr txBox="1">
            <a:spLocks noChangeArrowheads="1"/>
          </p:cNvSpPr>
          <p:nvPr/>
        </p:nvSpPr>
        <p:spPr bwMode="auto">
          <a:xfrm>
            <a:off x="536327" y="260350"/>
            <a:ext cx="360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Dôležité otázky </a:t>
            </a:r>
          </a:p>
        </p:txBody>
      </p:sp>
      <p:sp>
        <p:nvSpPr>
          <p:cNvPr id="11267" name="BlokTextu 2"/>
          <p:cNvSpPr txBox="1">
            <a:spLocks noChangeArrowheads="1"/>
          </p:cNvSpPr>
          <p:nvPr/>
        </p:nvSpPr>
        <p:spPr bwMode="auto">
          <a:xfrm>
            <a:off x="419125" y="1124744"/>
            <a:ext cx="6961187" cy="21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800" b="1" dirty="0">
                <a:solidFill>
                  <a:schemeClr val="tx1"/>
                </a:solidFill>
              </a:rPr>
              <a:t>Ktoré funkčné územia a kedy rastú?</a:t>
            </a:r>
          </a:p>
          <a:p>
            <a:pPr marL="354013" indent="-354013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800" b="1" dirty="0">
                <a:solidFill>
                  <a:schemeClr val="tx1"/>
                </a:solidFill>
              </a:rPr>
              <a:t>Čo podporuje rast</a:t>
            </a:r>
            <a:r>
              <a:rPr lang="sk-SK" sz="1800" b="1" dirty="0" smtClean="0">
                <a:solidFill>
                  <a:schemeClr val="tx1"/>
                </a:solidFill>
              </a:rPr>
              <a:t>? </a:t>
            </a:r>
          </a:p>
          <a:p>
            <a:pPr marL="354013" indent="-354013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800" b="1" dirty="0" smtClean="0">
                <a:solidFill>
                  <a:schemeClr val="tx1"/>
                </a:solidFill>
              </a:rPr>
              <a:t>Čo </a:t>
            </a:r>
            <a:r>
              <a:rPr lang="sk-SK" sz="1800" b="1" dirty="0">
                <a:solidFill>
                  <a:schemeClr val="tx1"/>
                </a:solidFill>
              </a:rPr>
              <a:t>rastu bráni? </a:t>
            </a:r>
          </a:p>
          <a:p>
            <a:pPr marL="354013" indent="-354013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800" b="1" dirty="0">
                <a:solidFill>
                  <a:schemeClr val="tx1"/>
                </a:solidFill>
              </a:rPr>
              <a:t>Ktoré faktory sú dôležité pre zamestnanosť?</a:t>
            </a:r>
          </a:p>
          <a:p>
            <a:pPr marL="354013" indent="-354013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800" b="1" dirty="0">
                <a:solidFill>
                  <a:schemeClr val="tx1"/>
                </a:solidFill>
              </a:rPr>
              <a:t>Ktoré faktory sú dôležité pre rast?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348" y="3644900"/>
            <a:ext cx="21971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10" y="3644900"/>
            <a:ext cx="26876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7094" y="3644900"/>
            <a:ext cx="2051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672" y="0"/>
            <a:ext cx="11377613" cy="82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0" y="2276475"/>
            <a:ext cx="8027988" cy="90455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6"/>
          <p:cNvSpPr>
            <a:spLocks noChangeArrowheads="1"/>
          </p:cNvSpPr>
          <p:nvPr/>
        </p:nvSpPr>
        <p:spPr bwMode="auto">
          <a:xfrm rot="-406390">
            <a:off x="-3427413" y="-1268413"/>
            <a:ext cx="13249276" cy="5588001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549275"/>
            <a:ext cx="903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800" b="1" dirty="0" smtClean="0">
                <a:latin typeface="Verdana" pitchFamily="34" charset="0"/>
              </a:rPr>
              <a:t>Slovensko – primárny potenciál </a:t>
            </a:r>
            <a:endParaRPr lang="sk-SK" sz="1800" b="1" dirty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906963" y="5370513"/>
            <a:ext cx="3881437" cy="1154112"/>
            <a:chOff x="3016" y="3519"/>
            <a:chExt cx="2445" cy="727"/>
          </a:xfrm>
        </p:grpSpPr>
        <p:sp>
          <p:nvSpPr>
            <p:cNvPr id="22547" name="Rectangle 12"/>
            <p:cNvSpPr>
              <a:spLocks noChangeAspect="1" noChangeArrowheads="1"/>
            </p:cNvSpPr>
            <p:nvPr/>
          </p:nvSpPr>
          <p:spPr bwMode="auto">
            <a:xfrm>
              <a:off x="3083" y="3702"/>
              <a:ext cx="272" cy="136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 dirty="0">
                  <a:latin typeface="Verdana" pitchFamily="34" charset="0"/>
                </a:rPr>
                <a:t>       </a:t>
              </a:r>
              <a:r>
                <a:rPr lang="sk-SK" sz="1400" dirty="0" err="1">
                  <a:latin typeface="Verdana" pitchFamily="34" charset="0"/>
                </a:rPr>
                <a:t>West</a:t>
              </a:r>
              <a:r>
                <a:rPr lang="sk-SK" sz="1400" dirty="0">
                  <a:latin typeface="Verdana" pitchFamily="34" charset="0"/>
                </a:rPr>
                <a:t> Core</a:t>
              </a:r>
            </a:p>
          </p:txBody>
        </p:sp>
        <p:sp>
          <p:nvSpPr>
            <p:cNvPr id="22548" name="Rectangle 13"/>
            <p:cNvSpPr>
              <a:spLocks noChangeAspect="1" noChangeArrowheads="1"/>
            </p:cNvSpPr>
            <p:nvPr/>
          </p:nvSpPr>
          <p:spPr bwMode="auto">
            <a:xfrm>
              <a:off x="3083" y="3838"/>
              <a:ext cx="272" cy="13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 dirty="0">
                  <a:latin typeface="Verdana" pitchFamily="34" charset="0"/>
                </a:rPr>
                <a:t>       </a:t>
              </a:r>
              <a:r>
                <a:rPr lang="sk-SK" sz="1400" dirty="0" err="1">
                  <a:latin typeface="Verdana" pitchFamily="34" charset="0"/>
                </a:rPr>
                <a:t>West</a:t>
              </a:r>
              <a:r>
                <a:rPr lang="sk-SK" sz="1400" dirty="0">
                  <a:latin typeface="Verdana" pitchFamily="34" charset="0"/>
                </a:rPr>
                <a:t> </a:t>
              </a:r>
              <a:r>
                <a:rPr lang="sk-SK" sz="1400" dirty="0" err="1">
                  <a:latin typeface="Verdana" pitchFamily="34" charset="0"/>
                </a:rPr>
                <a:t>Periphery</a:t>
              </a:r>
              <a:endParaRPr lang="sk-SK" sz="1400" dirty="0">
                <a:latin typeface="Verdana" pitchFamily="34" charset="0"/>
              </a:endParaRPr>
            </a:p>
          </p:txBody>
        </p:sp>
        <p:sp>
          <p:nvSpPr>
            <p:cNvPr id="22549" name="Rectangle 14"/>
            <p:cNvSpPr>
              <a:spLocks noChangeAspect="1" noChangeArrowheads="1"/>
            </p:cNvSpPr>
            <p:nvPr/>
          </p:nvSpPr>
          <p:spPr bwMode="auto">
            <a:xfrm>
              <a:off x="3083" y="3974"/>
              <a:ext cx="272" cy="136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>
                  <a:latin typeface="Verdana" pitchFamily="34" charset="0"/>
                </a:rPr>
                <a:t>       East Core</a:t>
              </a:r>
            </a:p>
          </p:txBody>
        </p:sp>
        <p:sp>
          <p:nvSpPr>
            <p:cNvPr id="22550" name="Rectangle 15"/>
            <p:cNvSpPr>
              <a:spLocks noChangeAspect="1" noChangeArrowheads="1"/>
            </p:cNvSpPr>
            <p:nvPr/>
          </p:nvSpPr>
          <p:spPr bwMode="auto">
            <a:xfrm>
              <a:off x="3083" y="4110"/>
              <a:ext cx="272" cy="13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>
                  <a:latin typeface="Verdana" pitchFamily="34" charset="0"/>
                </a:rPr>
                <a:t>       East Periphery</a:t>
              </a:r>
            </a:p>
          </p:txBody>
        </p:sp>
        <p:sp>
          <p:nvSpPr>
            <p:cNvPr id="22551" name="Rectangle 16"/>
            <p:cNvSpPr>
              <a:spLocks noChangeAspect="1" noChangeArrowheads="1"/>
            </p:cNvSpPr>
            <p:nvPr/>
          </p:nvSpPr>
          <p:spPr bwMode="auto">
            <a:xfrm>
              <a:off x="4356" y="3698"/>
              <a:ext cx="272" cy="13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>
                  <a:latin typeface="Verdana" pitchFamily="34" charset="0"/>
                </a:rPr>
                <a:t>       North Core</a:t>
              </a:r>
            </a:p>
          </p:txBody>
        </p:sp>
        <p:sp>
          <p:nvSpPr>
            <p:cNvPr id="22552" name="Rectangle 17"/>
            <p:cNvSpPr>
              <a:spLocks noChangeAspect="1" noChangeArrowheads="1"/>
            </p:cNvSpPr>
            <p:nvPr/>
          </p:nvSpPr>
          <p:spPr bwMode="auto">
            <a:xfrm>
              <a:off x="4356" y="3833"/>
              <a:ext cx="272" cy="136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>
                  <a:latin typeface="Verdana" pitchFamily="34" charset="0"/>
                </a:rPr>
                <a:t>       North Periphery</a:t>
              </a:r>
            </a:p>
          </p:txBody>
        </p:sp>
        <p:sp>
          <p:nvSpPr>
            <p:cNvPr id="22553" name="Rectangle 18"/>
            <p:cNvSpPr>
              <a:spLocks noChangeAspect="1" noChangeArrowheads="1"/>
            </p:cNvSpPr>
            <p:nvPr/>
          </p:nvSpPr>
          <p:spPr bwMode="auto">
            <a:xfrm>
              <a:off x="4356" y="3967"/>
              <a:ext cx="272" cy="136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>
                  <a:latin typeface="Verdana" pitchFamily="34" charset="0"/>
                </a:rPr>
                <a:t>       South Core</a:t>
              </a:r>
            </a:p>
          </p:txBody>
        </p:sp>
        <p:sp>
          <p:nvSpPr>
            <p:cNvPr id="22554" name="Rectangle 19"/>
            <p:cNvSpPr>
              <a:spLocks noChangeAspect="1" noChangeArrowheads="1"/>
            </p:cNvSpPr>
            <p:nvPr/>
          </p:nvSpPr>
          <p:spPr bwMode="auto">
            <a:xfrm>
              <a:off x="4356" y="4103"/>
              <a:ext cx="272" cy="136"/>
            </a:xfrm>
            <a:prstGeom prst="rect">
              <a:avLst/>
            </a:prstGeom>
            <a:solidFill>
              <a:srgbClr val="99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400">
                  <a:latin typeface="Verdana" pitchFamily="34" charset="0"/>
                </a:rPr>
                <a:t>       South Periphery</a:t>
              </a:r>
            </a:p>
          </p:txBody>
        </p:sp>
        <p:sp>
          <p:nvSpPr>
            <p:cNvPr id="22555" name="Rectangle 20"/>
            <p:cNvSpPr>
              <a:spLocks noChangeArrowheads="1"/>
            </p:cNvSpPr>
            <p:nvPr/>
          </p:nvSpPr>
          <p:spPr bwMode="auto">
            <a:xfrm>
              <a:off x="3016" y="3533"/>
              <a:ext cx="11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latin typeface="Verdana" pitchFamily="34" charset="0"/>
                </a:rPr>
                <a:t>Central Regions</a:t>
              </a:r>
            </a:p>
          </p:txBody>
        </p:sp>
        <p:sp>
          <p:nvSpPr>
            <p:cNvPr id="22556" name="Rectangle 21"/>
            <p:cNvSpPr>
              <a:spLocks noChangeArrowheads="1"/>
            </p:cNvSpPr>
            <p:nvPr/>
          </p:nvSpPr>
          <p:spPr bwMode="auto">
            <a:xfrm>
              <a:off x="4249" y="3519"/>
              <a:ext cx="1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latin typeface="Verdana" pitchFamily="34" charset="0"/>
                </a:rPr>
                <a:t>Corridor Regions </a:t>
              </a:r>
            </a:p>
          </p:txBody>
        </p:sp>
      </p:grpSp>
      <p:sp>
        <p:nvSpPr>
          <p:cNvPr id="22535" name="Freeform 27"/>
          <p:cNvSpPr>
            <a:spLocks/>
          </p:cNvSpPr>
          <p:nvPr/>
        </p:nvSpPr>
        <p:spPr bwMode="auto">
          <a:xfrm>
            <a:off x="2082800" y="2732088"/>
            <a:ext cx="4533900" cy="768350"/>
          </a:xfrm>
          <a:custGeom>
            <a:avLst/>
            <a:gdLst>
              <a:gd name="T0" fmla="*/ 0 w 2856"/>
              <a:gd name="T1" fmla="*/ 2147483647 h 484"/>
              <a:gd name="T2" fmla="*/ 2147483647 w 2856"/>
              <a:gd name="T3" fmla="*/ 2147483647 h 484"/>
              <a:gd name="T4" fmla="*/ 2147483647 w 2856"/>
              <a:gd name="T5" fmla="*/ 2147483647 h 484"/>
              <a:gd name="T6" fmla="*/ 2147483647 w 2856"/>
              <a:gd name="T7" fmla="*/ 2147483647 h 484"/>
              <a:gd name="T8" fmla="*/ 2147483647 w 2856"/>
              <a:gd name="T9" fmla="*/ 2147483647 h 484"/>
              <a:gd name="T10" fmla="*/ 2147483647 w 2856"/>
              <a:gd name="T11" fmla="*/ 2147483647 h 484"/>
              <a:gd name="T12" fmla="*/ 2147483647 w 2856"/>
              <a:gd name="T13" fmla="*/ 2147483647 h 484"/>
              <a:gd name="T14" fmla="*/ 2147483647 w 2856"/>
              <a:gd name="T15" fmla="*/ 2147483647 h 484"/>
              <a:gd name="T16" fmla="*/ 2147483647 w 2856"/>
              <a:gd name="T17" fmla="*/ 2147483647 h 484"/>
              <a:gd name="T18" fmla="*/ 2147483647 w 2856"/>
              <a:gd name="T19" fmla="*/ 2147483647 h 484"/>
              <a:gd name="T20" fmla="*/ 2147483647 w 2856"/>
              <a:gd name="T21" fmla="*/ 2147483647 h 484"/>
              <a:gd name="T22" fmla="*/ 2147483647 w 2856"/>
              <a:gd name="T23" fmla="*/ 2147483647 h 484"/>
              <a:gd name="T24" fmla="*/ 2147483647 w 2856"/>
              <a:gd name="T25" fmla="*/ 2147483647 h 484"/>
              <a:gd name="T26" fmla="*/ 2147483647 w 2856"/>
              <a:gd name="T27" fmla="*/ 2147483647 h 484"/>
              <a:gd name="T28" fmla="*/ 2147483647 w 2856"/>
              <a:gd name="T29" fmla="*/ 2147483647 h 484"/>
              <a:gd name="T30" fmla="*/ 2147483647 w 2856"/>
              <a:gd name="T31" fmla="*/ 2147483647 h 484"/>
              <a:gd name="T32" fmla="*/ 2147483647 w 2856"/>
              <a:gd name="T33" fmla="*/ 2147483647 h 484"/>
              <a:gd name="T34" fmla="*/ 2147483647 w 2856"/>
              <a:gd name="T35" fmla="*/ 2147483647 h 484"/>
              <a:gd name="T36" fmla="*/ 2147483647 w 2856"/>
              <a:gd name="T37" fmla="*/ 2147483647 h 484"/>
              <a:gd name="T38" fmla="*/ 2147483647 w 2856"/>
              <a:gd name="T39" fmla="*/ 2147483647 h 484"/>
              <a:gd name="T40" fmla="*/ 2147483647 w 2856"/>
              <a:gd name="T41" fmla="*/ 2147483647 h 484"/>
              <a:gd name="T42" fmla="*/ 2147483647 w 2856"/>
              <a:gd name="T43" fmla="*/ 2147483647 h 484"/>
              <a:gd name="T44" fmla="*/ 2147483647 w 2856"/>
              <a:gd name="T45" fmla="*/ 2147483647 h 484"/>
              <a:gd name="T46" fmla="*/ 2147483647 w 2856"/>
              <a:gd name="T47" fmla="*/ 2147483647 h 4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856"/>
              <a:gd name="T73" fmla="*/ 0 h 484"/>
              <a:gd name="T74" fmla="*/ 2856 w 2856"/>
              <a:gd name="T75" fmla="*/ 484 h 4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856" h="484">
                <a:moveTo>
                  <a:pt x="0" y="183"/>
                </a:moveTo>
                <a:cubicBezTo>
                  <a:pt x="34" y="166"/>
                  <a:pt x="162" y="94"/>
                  <a:pt x="203" y="76"/>
                </a:cubicBezTo>
                <a:cubicBezTo>
                  <a:pt x="244" y="58"/>
                  <a:pt x="210" y="87"/>
                  <a:pt x="249" y="76"/>
                </a:cubicBezTo>
                <a:cubicBezTo>
                  <a:pt x="288" y="65"/>
                  <a:pt x="387" y="14"/>
                  <a:pt x="440" y="7"/>
                </a:cubicBezTo>
                <a:cubicBezTo>
                  <a:pt x="493" y="0"/>
                  <a:pt x="538" y="12"/>
                  <a:pt x="566" y="31"/>
                </a:cubicBezTo>
                <a:cubicBezTo>
                  <a:pt x="594" y="50"/>
                  <a:pt x="596" y="83"/>
                  <a:pt x="611" y="121"/>
                </a:cubicBezTo>
                <a:cubicBezTo>
                  <a:pt x="626" y="159"/>
                  <a:pt x="634" y="228"/>
                  <a:pt x="657" y="258"/>
                </a:cubicBezTo>
                <a:cubicBezTo>
                  <a:pt x="680" y="288"/>
                  <a:pt x="725" y="288"/>
                  <a:pt x="748" y="303"/>
                </a:cubicBezTo>
                <a:cubicBezTo>
                  <a:pt x="771" y="318"/>
                  <a:pt x="770" y="355"/>
                  <a:pt x="793" y="348"/>
                </a:cubicBezTo>
                <a:cubicBezTo>
                  <a:pt x="816" y="341"/>
                  <a:pt x="854" y="281"/>
                  <a:pt x="884" y="258"/>
                </a:cubicBezTo>
                <a:cubicBezTo>
                  <a:pt x="914" y="235"/>
                  <a:pt x="944" y="220"/>
                  <a:pt x="974" y="212"/>
                </a:cubicBezTo>
                <a:cubicBezTo>
                  <a:pt x="1004" y="204"/>
                  <a:pt x="1042" y="212"/>
                  <a:pt x="1065" y="212"/>
                </a:cubicBezTo>
                <a:cubicBezTo>
                  <a:pt x="1088" y="212"/>
                  <a:pt x="1088" y="223"/>
                  <a:pt x="1110" y="212"/>
                </a:cubicBezTo>
                <a:cubicBezTo>
                  <a:pt x="1132" y="201"/>
                  <a:pt x="1162" y="158"/>
                  <a:pt x="1200" y="143"/>
                </a:cubicBezTo>
                <a:cubicBezTo>
                  <a:pt x="1238" y="128"/>
                  <a:pt x="1284" y="125"/>
                  <a:pt x="1337" y="121"/>
                </a:cubicBezTo>
                <a:cubicBezTo>
                  <a:pt x="1390" y="117"/>
                  <a:pt x="1451" y="113"/>
                  <a:pt x="1519" y="121"/>
                </a:cubicBezTo>
                <a:cubicBezTo>
                  <a:pt x="1587" y="129"/>
                  <a:pt x="1677" y="152"/>
                  <a:pt x="1745" y="167"/>
                </a:cubicBezTo>
                <a:cubicBezTo>
                  <a:pt x="1813" y="182"/>
                  <a:pt x="1874" y="189"/>
                  <a:pt x="1927" y="212"/>
                </a:cubicBezTo>
                <a:cubicBezTo>
                  <a:pt x="1980" y="235"/>
                  <a:pt x="2003" y="273"/>
                  <a:pt x="2063" y="303"/>
                </a:cubicBezTo>
                <a:cubicBezTo>
                  <a:pt x="2123" y="333"/>
                  <a:pt x="2222" y="364"/>
                  <a:pt x="2290" y="394"/>
                </a:cubicBezTo>
                <a:cubicBezTo>
                  <a:pt x="2358" y="424"/>
                  <a:pt x="2418" y="484"/>
                  <a:pt x="2471" y="484"/>
                </a:cubicBezTo>
                <a:cubicBezTo>
                  <a:pt x="2524" y="484"/>
                  <a:pt x="2562" y="417"/>
                  <a:pt x="2607" y="394"/>
                </a:cubicBezTo>
                <a:cubicBezTo>
                  <a:pt x="2652" y="371"/>
                  <a:pt x="2702" y="383"/>
                  <a:pt x="2743" y="348"/>
                </a:cubicBezTo>
                <a:cubicBezTo>
                  <a:pt x="2784" y="313"/>
                  <a:pt x="2833" y="221"/>
                  <a:pt x="2856" y="187"/>
                </a:cubicBezTo>
              </a:path>
            </a:pathLst>
          </a:custGeom>
          <a:noFill/>
          <a:ln w="136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36" name="Text Box 28"/>
          <p:cNvSpPr txBox="1">
            <a:spLocks noChangeArrowheads="1"/>
          </p:cNvSpPr>
          <p:nvPr/>
        </p:nvSpPr>
        <p:spPr bwMode="auto">
          <a:xfrm>
            <a:off x="34925" y="6523038"/>
            <a:ext cx="1254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>
                <a:solidFill>
                  <a:schemeClr val="bg2"/>
                </a:solidFill>
                <a:latin typeface="Verdana" pitchFamily="34" charset="0"/>
              </a:rPr>
              <a:t>Lukniš (1985)</a:t>
            </a:r>
          </a:p>
        </p:txBody>
      </p:sp>
      <p:sp>
        <p:nvSpPr>
          <p:cNvPr id="22537" name="AutoShape 30"/>
          <p:cNvSpPr>
            <a:spLocks noChangeArrowheads="1"/>
          </p:cNvSpPr>
          <p:nvPr/>
        </p:nvSpPr>
        <p:spPr bwMode="auto">
          <a:xfrm>
            <a:off x="323850" y="1268413"/>
            <a:ext cx="1368425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Severná </a:t>
            </a:r>
            <a:r>
              <a:rPr lang="sk-SK" sz="1400" dirty="0" err="1" smtClean="0">
                <a:latin typeface="Verdana" pitchFamily="34" charset="0"/>
              </a:rPr>
              <a:t>idor</a:t>
            </a:r>
            <a:endParaRPr lang="sk-SK" sz="1400" dirty="0">
              <a:latin typeface="Verdana" pitchFamily="34" charset="0"/>
            </a:endParaRPr>
          </a:p>
        </p:txBody>
      </p:sp>
      <p:sp>
        <p:nvSpPr>
          <p:cNvPr id="22538" name="AutoShape 31"/>
          <p:cNvSpPr>
            <a:spLocks noChangeArrowheads="1"/>
          </p:cNvSpPr>
          <p:nvPr/>
        </p:nvSpPr>
        <p:spPr bwMode="auto">
          <a:xfrm>
            <a:off x="323850" y="1989138"/>
            <a:ext cx="1368425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Západná </a:t>
            </a:r>
            <a:endParaRPr lang="sk-SK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539" name="Freeform 32"/>
          <p:cNvSpPr>
            <a:spLocks/>
          </p:cNvSpPr>
          <p:nvPr/>
        </p:nvSpPr>
        <p:spPr bwMode="auto">
          <a:xfrm>
            <a:off x="1685925" y="1457325"/>
            <a:ext cx="866775" cy="1114425"/>
          </a:xfrm>
          <a:custGeom>
            <a:avLst/>
            <a:gdLst>
              <a:gd name="T0" fmla="*/ 0 w 546"/>
              <a:gd name="T1" fmla="*/ 0 h 702"/>
              <a:gd name="T2" fmla="*/ 2147483647 w 546"/>
              <a:gd name="T3" fmla="*/ 2147483647 h 702"/>
              <a:gd name="T4" fmla="*/ 0 60000 65536"/>
              <a:gd name="T5" fmla="*/ 0 60000 65536"/>
              <a:gd name="T6" fmla="*/ 0 w 546"/>
              <a:gd name="T7" fmla="*/ 0 h 702"/>
              <a:gd name="T8" fmla="*/ 546 w 546"/>
              <a:gd name="T9" fmla="*/ 702 h 7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6" h="702">
                <a:moveTo>
                  <a:pt x="0" y="0"/>
                </a:moveTo>
                <a:lnTo>
                  <a:pt x="546" y="70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40" name="AutoShape 34"/>
          <p:cNvSpPr>
            <a:spLocks noChangeArrowheads="1"/>
          </p:cNvSpPr>
          <p:nvPr/>
        </p:nvSpPr>
        <p:spPr bwMode="auto">
          <a:xfrm>
            <a:off x="2627784" y="5445224"/>
            <a:ext cx="1368425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  <a:latin typeface="Verdana" pitchFamily="34" charset="0"/>
              </a:rPr>
              <a:t>Južná </a:t>
            </a:r>
            <a:endParaRPr lang="sk-SK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541" name="Line 35"/>
          <p:cNvSpPr>
            <a:spLocks noChangeShapeType="1"/>
          </p:cNvSpPr>
          <p:nvPr/>
        </p:nvSpPr>
        <p:spPr bwMode="auto">
          <a:xfrm flipH="1" flipV="1">
            <a:off x="3132138" y="4292600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42" name="AutoShape 36"/>
          <p:cNvSpPr>
            <a:spLocks noChangeArrowheads="1"/>
          </p:cNvSpPr>
          <p:nvPr/>
        </p:nvSpPr>
        <p:spPr bwMode="auto">
          <a:xfrm>
            <a:off x="7164388" y="4581525"/>
            <a:ext cx="1368425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  <a:latin typeface="Verdana" pitchFamily="34" charset="0"/>
              </a:rPr>
              <a:t>Východná </a:t>
            </a:r>
            <a:endParaRPr lang="sk-SK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543" name="AutoShape 37"/>
          <p:cNvSpPr>
            <a:spLocks noChangeArrowheads="1"/>
          </p:cNvSpPr>
          <p:nvPr/>
        </p:nvSpPr>
        <p:spPr bwMode="auto">
          <a:xfrm>
            <a:off x="4787900" y="1412875"/>
            <a:ext cx="1368425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        Centrálna os         </a:t>
            </a:r>
            <a:endParaRPr lang="sk-SK" sz="1400" dirty="0">
              <a:latin typeface="Verdana" pitchFamily="34" charset="0"/>
            </a:endParaRPr>
          </a:p>
        </p:txBody>
      </p:sp>
      <p:sp>
        <p:nvSpPr>
          <p:cNvPr id="22544" name="Freeform 38"/>
          <p:cNvSpPr>
            <a:spLocks/>
          </p:cNvSpPr>
          <p:nvPr/>
        </p:nvSpPr>
        <p:spPr bwMode="auto">
          <a:xfrm>
            <a:off x="6848475" y="3562350"/>
            <a:ext cx="1038225" cy="1020763"/>
          </a:xfrm>
          <a:custGeom>
            <a:avLst/>
            <a:gdLst>
              <a:gd name="T0" fmla="*/ 2147483647 w 654"/>
              <a:gd name="T1" fmla="*/ 2147483647 h 643"/>
              <a:gd name="T2" fmla="*/ 0 w 654"/>
              <a:gd name="T3" fmla="*/ 0 h 643"/>
              <a:gd name="T4" fmla="*/ 0 60000 65536"/>
              <a:gd name="T5" fmla="*/ 0 60000 65536"/>
              <a:gd name="T6" fmla="*/ 0 w 654"/>
              <a:gd name="T7" fmla="*/ 0 h 643"/>
              <a:gd name="T8" fmla="*/ 654 w 654"/>
              <a:gd name="T9" fmla="*/ 643 h 6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643">
                <a:moveTo>
                  <a:pt x="654" y="64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45" name="Line 39"/>
          <p:cNvSpPr>
            <a:spLocks noChangeShapeType="1"/>
          </p:cNvSpPr>
          <p:nvPr/>
        </p:nvSpPr>
        <p:spPr bwMode="auto">
          <a:xfrm flipH="1">
            <a:off x="4787900" y="1773238"/>
            <a:ext cx="6477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2546" name="Line 40"/>
          <p:cNvSpPr>
            <a:spLocks noChangeShapeType="1"/>
          </p:cNvSpPr>
          <p:nvPr/>
        </p:nvSpPr>
        <p:spPr bwMode="auto">
          <a:xfrm flipH="1">
            <a:off x="611188" y="2349500"/>
            <a:ext cx="360362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lokTextu 1"/>
          <p:cNvSpPr txBox="1">
            <a:spLocks noChangeArrowheads="1"/>
          </p:cNvSpPr>
          <p:nvPr/>
        </p:nvSpPr>
        <p:spPr bwMode="auto">
          <a:xfrm>
            <a:off x="611188" y="260350"/>
            <a:ext cx="8137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b="1" dirty="0"/>
              <a:t>Očakávania </a:t>
            </a:r>
            <a:r>
              <a:rPr lang="sk-SK" sz="2400" b="1" dirty="0" smtClean="0"/>
              <a:t>... Jasná agenda miest  </a:t>
            </a:r>
          </a:p>
          <a:p>
            <a:endParaRPr lang="sk-SK" sz="2400" b="1" dirty="0"/>
          </a:p>
        </p:txBody>
      </p:sp>
      <p:sp>
        <p:nvSpPr>
          <p:cNvPr id="12291" name="BlokTextu 2"/>
          <p:cNvSpPr txBox="1">
            <a:spLocks noChangeArrowheads="1"/>
          </p:cNvSpPr>
          <p:nvPr/>
        </p:nvSpPr>
        <p:spPr bwMode="auto">
          <a:xfrm>
            <a:off x="611188" y="1196752"/>
            <a:ext cx="81375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sk-SK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k-SK" sz="2000" dirty="0" smtClean="0">
                <a:solidFill>
                  <a:schemeClr val="tx1"/>
                </a:solidFill>
              </a:rPr>
              <a:t>Merateľné výsledky – </a:t>
            </a:r>
            <a:r>
              <a:rPr lang="sk-SK" sz="2000" b="1" dirty="0" smtClean="0">
                <a:solidFill>
                  <a:schemeClr val="tx1"/>
                </a:solidFill>
              </a:rPr>
              <a:t>kvantitatívne a kvalitatívne. </a:t>
            </a:r>
          </a:p>
          <a:p>
            <a:pPr>
              <a:defRPr/>
            </a:pPr>
            <a:endParaRPr lang="sk-SK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Pracovné miesta a zručnosti pre lokálnu ekonomiku</a:t>
            </a:r>
          </a:p>
          <a:p>
            <a:pPr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Udržateľné využitie mesta, krajiny a zelené riešenia </a:t>
            </a:r>
          </a:p>
          <a:p>
            <a:pPr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Mestská chudoba </a:t>
            </a:r>
          </a:p>
          <a:p>
            <a:pPr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Mestská mobilita </a:t>
            </a:r>
          </a:p>
          <a:p>
            <a:pPr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Obehové hospodárstvo</a:t>
            </a:r>
          </a:p>
          <a:p>
            <a:pPr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Bývanie </a:t>
            </a:r>
          </a:p>
          <a:p>
            <a:pPr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Digitalizácia ...</a:t>
            </a:r>
          </a:p>
          <a:p>
            <a:pPr>
              <a:defRPr/>
            </a:pPr>
            <a:endParaRPr lang="sk-SK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k-SK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sk-SK" sz="1600" b="1" dirty="0" smtClean="0">
                <a:solidFill>
                  <a:srgbClr val="0070C0"/>
                </a:solidFill>
              </a:rPr>
              <a:t>Lepšia regulácia – Lepšie financovanie – Lepšie vedomosti </a:t>
            </a:r>
          </a:p>
          <a:p>
            <a:pPr>
              <a:defRPr/>
            </a:pPr>
            <a:endParaRPr lang="sk-SK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ázok 4" descr="14517705_m_orez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25144"/>
            <a:ext cx="600075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lokTextu 1"/>
          <p:cNvSpPr txBox="1">
            <a:spLocks noChangeArrowheads="1"/>
          </p:cNvSpPr>
          <p:nvPr/>
        </p:nvSpPr>
        <p:spPr bwMode="auto">
          <a:xfrm>
            <a:off x="755650" y="260350"/>
            <a:ext cx="6912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b="1" dirty="0"/>
              <a:t>Problémy  </a:t>
            </a:r>
            <a:r>
              <a:rPr lang="sk-SK" sz="2400" b="1" dirty="0" smtClean="0"/>
              <a:t>...  RÔZNE </a:t>
            </a:r>
            <a:endParaRPr lang="sk-SK" sz="2400" b="1" dirty="0"/>
          </a:p>
        </p:txBody>
      </p:sp>
      <p:sp>
        <p:nvSpPr>
          <p:cNvPr id="13315" name="BlokTextu 2"/>
          <p:cNvSpPr txBox="1">
            <a:spLocks noChangeArrowheads="1"/>
          </p:cNvSpPr>
          <p:nvPr/>
        </p:nvSpPr>
        <p:spPr bwMode="auto">
          <a:xfrm>
            <a:off x="755577" y="1268761"/>
            <a:ext cx="762690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absencia  analýz konkrétnych území 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nízka miera kooperácie a koordinácie v území,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administratívno-správne členenie územia SR,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žiadna odborná diskusia o špecifikách území SR,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nedostatok konkrétnych príkladov – nie je precedens,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vysoká závislosť na minulosti ...a  ...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363538" indent="-363538">
              <a:defRPr/>
            </a:pPr>
            <a:r>
              <a:rPr lang="sk-SK" sz="2000" dirty="0" smtClean="0">
                <a:solidFill>
                  <a:schemeClr val="tx1"/>
                </a:solidFill>
              </a:rPr>
              <a:t>    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</a:rPr>
              <a:t>Od problémov a ich príčin k výzvam, príležitostiam a   reálne stanoveným cieľom, od redistribúcie k výsledkom.</a:t>
            </a:r>
          </a:p>
          <a:p>
            <a:pPr marL="363538" indent="-363538">
              <a:defRPr/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3538" indent="-363538">
              <a:defRPr/>
            </a:pP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sk-SK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3538" indent="-363538">
              <a:defRPr/>
            </a:pP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4" name="Obrázok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005064"/>
            <a:ext cx="21145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lokTextu 1"/>
          <p:cNvSpPr txBox="1">
            <a:spLocks noChangeArrowheads="1"/>
          </p:cNvSpPr>
          <p:nvPr/>
        </p:nvSpPr>
        <p:spPr bwMode="auto">
          <a:xfrm>
            <a:off x="611188" y="260648"/>
            <a:ext cx="7705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b="1" dirty="0"/>
              <a:t>Riešenia </a:t>
            </a:r>
            <a:r>
              <a:rPr lang="sk-SK" sz="2400" b="1" dirty="0" smtClean="0"/>
              <a:t>... INÉ a INOVATÍVNE </a:t>
            </a:r>
            <a:endParaRPr lang="sk-SK" sz="2400" b="1" dirty="0"/>
          </a:p>
        </p:txBody>
      </p:sp>
      <p:sp>
        <p:nvSpPr>
          <p:cNvPr id="14339" name="BlokTextu 2"/>
          <p:cNvSpPr txBox="1">
            <a:spLocks noChangeArrowheads="1"/>
          </p:cNvSpPr>
          <p:nvPr/>
        </p:nvSpPr>
        <p:spPr bwMode="auto">
          <a:xfrm>
            <a:off x="899592" y="1916832"/>
            <a:ext cx="7416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b="1" dirty="0" smtClean="0">
                <a:solidFill>
                  <a:schemeClr val="tx1"/>
                </a:solidFill>
              </a:rPr>
              <a:t>konkrétne  a dobré integrované stratégie </a:t>
            </a:r>
            <a:r>
              <a:rPr lang="sk-SK" sz="1600" dirty="0" smtClean="0">
                <a:solidFill>
                  <a:schemeClr val="tx1"/>
                </a:solidFill>
              </a:rPr>
              <a:t>pre konkrétne funkčné územia založené na špecifických potrebách územia smerujúcim k rastu a zamestnanosti – </a:t>
            </a:r>
            <a:r>
              <a:rPr lang="sk-SK" sz="1600" b="1" dirty="0" smtClean="0">
                <a:solidFill>
                  <a:srgbClr val="0070C0"/>
                </a:solidFill>
              </a:rPr>
              <a:t>MIX sektorových politík na konkrétnom funkčnom území,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sk-SK" sz="1600" b="1" dirty="0" smtClean="0">
              <a:solidFill>
                <a:srgbClr val="0070C0"/>
              </a:solidFill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vytvorenie</a:t>
            </a:r>
            <a:r>
              <a:rPr lang="sk-SK" sz="1600" b="1" dirty="0" smtClean="0">
                <a:solidFill>
                  <a:schemeClr val="tx1"/>
                </a:solidFill>
              </a:rPr>
              <a:t> inštitucionálnej kapacity  v území </a:t>
            </a:r>
            <a:r>
              <a:rPr lang="sk-SK" sz="1600" dirty="0" smtClean="0">
                <a:solidFill>
                  <a:schemeClr val="tx1"/>
                </a:solidFill>
              </a:rPr>
              <a:t>(tzv. SPLIT),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sk-SK" sz="1600" dirty="0" smtClean="0">
              <a:solidFill>
                <a:schemeClr val="tx1"/>
              </a:solidFill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„kontrareálna“  metodológia a jej využitie v strategickom plánovaní vrátane prognóz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sk-SK" sz="1600" dirty="0" smtClean="0">
              <a:solidFill>
                <a:schemeClr val="tx1"/>
              </a:solidFill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tx1"/>
                </a:solidFill>
              </a:rPr>
              <a:t>dôsledné využitie finančných nástrojov </a:t>
            </a:r>
            <a:r>
              <a:rPr lang="sk-SK" sz="1600" b="1" dirty="0" smtClean="0">
                <a:solidFill>
                  <a:schemeClr val="tx1"/>
                </a:solidFill>
              </a:rPr>
              <a:t>ITI/IÚI a CLLD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sk-SK" sz="1600" b="1" dirty="0" smtClean="0">
              <a:solidFill>
                <a:schemeClr val="tx1"/>
              </a:solidFill>
            </a:endParaRPr>
          </a:p>
          <a:p>
            <a:pPr marL="363538" indent="-363538" algn="ctr">
              <a:defRPr/>
            </a:pPr>
            <a:r>
              <a:rPr lang="sk-SK" sz="1600" b="1" dirty="0" smtClean="0">
                <a:solidFill>
                  <a:srgbClr val="0070C0"/>
                </a:solidFill>
              </a:rPr>
              <a:t>INVESTIČNÉ BALÍČKY </a:t>
            </a:r>
            <a:endParaRPr lang="sk-SK" sz="1600" b="1" dirty="0">
              <a:solidFill>
                <a:srgbClr val="0070C0"/>
              </a:solidFill>
            </a:endParaRPr>
          </a:p>
          <a:p>
            <a:pPr algn="ctr"/>
            <a:endParaRPr lang="sk-SK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539750" y="1773238"/>
            <a:ext cx="7345363" cy="381635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743325" y="3440113"/>
            <a:ext cx="3276600" cy="1428750"/>
          </a:xfrm>
          <a:prstGeom prst="ellipse">
            <a:avLst/>
          </a:prstGeom>
          <a:solidFill>
            <a:srgbClr val="FFFF99">
              <a:alpha val="76862"/>
            </a:srgbClr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 rot="5400000">
            <a:off x="7177658" y="4495007"/>
            <a:ext cx="1412875" cy="1871662"/>
          </a:xfrm>
          <a:prstGeom prst="ellipse">
            <a:avLst/>
          </a:prstGeom>
          <a:blipFill dpi="0" rotWithShape="0">
            <a:blip r:embed="rId3">
              <a:alphaModFix amt="35000"/>
            </a:blip>
            <a:srcRect/>
            <a:tile tx="0" ty="0" sx="100000" sy="100000" flip="none" algn="tl"/>
          </a:blip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23850" y="5499100"/>
            <a:ext cx="2182813" cy="1169988"/>
          </a:xfrm>
          <a:prstGeom prst="ellipse">
            <a:avLst/>
          </a:prstGeom>
          <a:blipFill dpi="0" rotWithShape="0">
            <a:blip r:embed="rId4">
              <a:alphaModFix amt="28000"/>
            </a:blip>
            <a:srcRect/>
            <a:tile tx="0" ty="0" sx="100000" sy="100000" flip="none" algn="tl"/>
          </a:blip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1400" b="1" dirty="0">
                <a:solidFill>
                  <a:srgbClr val="FF0000"/>
                </a:solidFill>
              </a:rPr>
              <a:t>Mestská </a:t>
            </a: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 smtClean="0">
                <a:solidFill>
                  <a:srgbClr val="FF0000"/>
                </a:solidFill>
              </a:rPr>
              <a:t>rozvojová</a:t>
            </a:r>
            <a:endParaRPr lang="sk-SK" sz="1400" b="1" dirty="0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1400" b="1" dirty="0">
                <a:solidFill>
                  <a:srgbClr val="FF0000"/>
                </a:solidFill>
              </a:rPr>
              <a:t> platforma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176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995738" y="3729038"/>
            <a:ext cx="2663825" cy="8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</a:rPr>
              <a:t>ITI</a:t>
            </a:r>
            <a:r>
              <a:rPr lang="en-GB" sz="1600" b="1" dirty="0">
                <a:solidFill>
                  <a:schemeClr val="tx1"/>
                </a:solidFill>
              </a:rPr>
              <a:t/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sk-SK" sz="1050" dirty="0" smtClean="0">
                <a:solidFill>
                  <a:schemeClr val="tx1"/>
                </a:solidFill>
              </a:rPr>
              <a:t>Minimum</a:t>
            </a:r>
            <a:r>
              <a:rPr lang="en-GB" sz="1050" dirty="0" smtClean="0">
                <a:solidFill>
                  <a:schemeClr val="tx1"/>
                </a:solidFill>
              </a:rPr>
              <a:t> </a:t>
            </a:r>
            <a:r>
              <a:rPr lang="sk-SK" sz="1050" dirty="0" smtClean="0">
                <a:solidFill>
                  <a:schemeClr val="tx1"/>
                </a:solidFill>
              </a:rPr>
              <a:t>6</a:t>
            </a:r>
            <a:r>
              <a:rPr lang="en-GB" sz="1050" dirty="0" smtClean="0">
                <a:solidFill>
                  <a:schemeClr val="tx1"/>
                </a:solidFill>
              </a:rPr>
              <a:t>% </a:t>
            </a:r>
            <a:r>
              <a:rPr lang="sk-SK" sz="1050" dirty="0" smtClean="0">
                <a:solidFill>
                  <a:schemeClr val="tx1"/>
                </a:solidFill>
              </a:rPr>
              <a:t> </a:t>
            </a:r>
            <a:r>
              <a:rPr lang="sk-SK" sz="1050" dirty="0">
                <a:solidFill>
                  <a:schemeClr val="tx1"/>
                </a:solidFill>
              </a:rPr>
              <a:t>z</a:t>
            </a:r>
            <a:r>
              <a:rPr lang="en-GB" sz="1050" dirty="0">
                <a:solidFill>
                  <a:schemeClr val="tx1"/>
                </a:solidFill>
              </a:rPr>
              <a:t> ERDF </a:t>
            </a:r>
            <a:r>
              <a:rPr lang="sk-SK" sz="1050" dirty="0">
                <a:solidFill>
                  <a:schemeClr val="tx1"/>
                </a:solidFill>
              </a:rPr>
              <a:t> pre SR na mestský  rozvoj prostredníctvom </a:t>
            </a:r>
            <a:r>
              <a:rPr lang="en-GB" sz="1050" b="1" dirty="0">
                <a:solidFill>
                  <a:schemeClr val="tx1"/>
                </a:solidFill>
              </a:rPr>
              <a:t> ITI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2555875" y="2205038"/>
            <a:ext cx="43608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k-SK" sz="1800" b="1">
              <a:solidFill>
                <a:schemeClr val="tx1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k-SK" sz="1800" b="1">
              <a:solidFill>
                <a:schemeClr val="tx1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1800" b="1">
                <a:solidFill>
                  <a:schemeClr val="tx1"/>
                </a:solidFill>
              </a:rPr>
              <a:t>Územný rozvoj 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5368" name="Oval 11"/>
          <p:cNvSpPr>
            <a:spLocks noChangeArrowheads="1"/>
          </p:cNvSpPr>
          <p:nvPr/>
        </p:nvSpPr>
        <p:spPr bwMode="auto">
          <a:xfrm>
            <a:off x="755650" y="3217863"/>
            <a:ext cx="2808288" cy="1296987"/>
          </a:xfrm>
          <a:prstGeom prst="ellipse">
            <a:avLst/>
          </a:prstGeom>
          <a:solidFill>
            <a:srgbClr val="00CC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899592" y="3356992"/>
            <a:ext cx="2374900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79388" algn="ctr">
              <a:spcAft>
                <a:spcPts val="875"/>
              </a:spcAft>
              <a:buClrTx/>
              <a:buFontTx/>
              <a:buNone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</a:pPr>
            <a:r>
              <a:rPr lang="sk-SK" sz="1400" b="1">
                <a:solidFill>
                  <a:schemeClr val="tx1"/>
                </a:solidFill>
              </a:rPr>
              <a:t>    Tematické ciele </a:t>
            </a:r>
            <a:r>
              <a:rPr lang="en-GB" sz="1400" b="1">
                <a:solidFill>
                  <a:schemeClr val="tx1"/>
                </a:solidFill>
              </a:rPr>
              <a:t>, (</a:t>
            </a:r>
            <a:r>
              <a:rPr lang="sk-SK" sz="1400" b="1">
                <a:solidFill>
                  <a:schemeClr val="tx1"/>
                </a:solidFill>
              </a:rPr>
              <a:t>mestské a vidiecke</a:t>
            </a:r>
            <a:r>
              <a:rPr lang="en-GB" sz="1400" b="1">
                <a:solidFill>
                  <a:schemeClr val="tx1"/>
                </a:solidFill>
              </a:rPr>
              <a:t>) </a:t>
            </a:r>
            <a:r>
              <a:rPr lang="sk-SK" sz="1400" b="1">
                <a:solidFill>
                  <a:schemeClr val="tx1"/>
                </a:solidFill>
              </a:rPr>
              <a:t> investičné  priority </a:t>
            </a: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15370" name="Oval 13"/>
          <p:cNvSpPr>
            <a:spLocks noChangeArrowheads="1"/>
          </p:cNvSpPr>
          <p:nvPr/>
        </p:nvSpPr>
        <p:spPr bwMode="auto">
          <a:xfrm>
            <a:off x="5867400" y="2132856"/>
            <a:ext cx="1657350" cy="1081088"/>
          </a:xfrm>
          <a:prstGeom prst="ellipse">
            <a:avLst/>
          </a:prstGeom>
          <a:solidFill>
            <a:srgbClr val="993366">
              <a:alpha val="34117"/>
            </a:srgbClr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80975" indent="-179388">
              <a:spcAft>
                <a:spcPts val="938"/>
              </a:spcAft>
              <a:buClrTx/>
              <a:buFontTx/>
              <a:buNone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</a:pPr>
            <a:r>
              <a:rPr lang="sk-SK" sz="1400" b="1">
                <a:solidFill>
                  <a:schemeClr val="tx1"/>
                </a:solidFill>
              </a:rPr>
              <a:t>    CLLD </a:t>
            </a: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15371" name="Oval 15"/>
          <p:cNvSpPr>
            <a:spLocks noChangeArrowheads="1"/>
          </p:cNvSpPr>
          <p:nvPr/>
        </p:nvSpPr>
        <p:spPr bwMode="auto">
          <a:xfrm>
            <a:off x="6505575" y="3189288"/>
            <a:ext cx="2411413" cy="1081087"/>
          </a:xfrm>
          <a:prstGeom prst="ellipse">
            <a:avLst/>
          </a:prstGeom>
          <a:solidFill>
            <a:srgbClr val="FF9900">
              <a:alpha val="34117"/>
            </a:srgbClr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48264" y="3356992"/>
            <a:ext cx="15843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79388" algn="ctr">
              <a:spcAft>
                <a:spcPts val="1125"/>
              </a:spcAft>
              <a:buClrTx/>
              <a:buFontTx/>
              <a:buNone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</a:pPr>
            <a:r>
              <a:rPr lang="sk-SK" b="1">
                <a:solidFill>
                  <a:schemeClr val="tx1"/>
                </a:solidFill>
              </a:rPr>
              <a:t>Európska </a:t>
            </a:r>
            <a:r>
              <a:rPr lang="sk-SK" b="1" smtClean="0">
                <a:solidFill>
                  <a:schemeClr val="tx1"/>
                </a:solidFill>
              </a:rPr>
              <a:t>cezhraničná</a:t>
            </a:r>
            <a:br>
              <a:rPr lang="sk-SK" b="1" smtClean="0">
                <a:solidFill>
                  <a:schemeClr val="tx1"/>
                </a:solidFill>
              </a:rPr>
            </a:br>
            <a:r>
              <a:rPr lang="sk-SK" b="1" smtClean="0">
                <a:solidFill>
                  <a:schemeClr val="tx1"/>
                </a:solidFill>
              </a:rPr>
              <a:t>spolupráca</a:t>
            </a:r>
            <a:r>
              <a:rPr lang="sk-SK" b="1" smtClean="0">
                <a:solidFill>
                  <a:srgbClr val="0F5494"/>
                </a:solidFill>
              </a:rPr>
              <a:t> </a:t>
            </a:r>
            <a:endParaRPr lang="en-GB" b="1">
              <a:solidFill>
                <a:srgbClr val="0F5494"/>
              </a:solidFill>
            </a:endParaRPr>
          </a:p>
        </p:txBody>
      </p:sp>
      <p:sp>
        <p:nvSpPr>
          <p:cNvPr id="15373" name="BlokTextu 17"/>
          <p:cNvSpPr txBox="1">
            <a:spLocks noChangeArrowheads="1"/>
          </p:cNvSpPr>
          <p:nvPr/>
        </p:nvSpPr>
        <p:spPr bwMode="auto">
          <a:xfrm>
            <a:off x="251521" y="332656"/>
            <a:ext cx="912108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800" b="1" dirty="0"/>
              <a:t>Územná dimenzia </a:t>
            </a:r>
            <a:r>
              <a:rPr lang="sk-SK" sz="1800" b="1" dirty="0" smtClean="0"/>
              <a:t>„novej“ </a:t>
            </a:r>
            <a:r>
              <a:rPr lang="sk-SK" sz="1800" b="1" dirty="0"/>
              <a:t>politiky súdržnosti – regionálnej politiky </a:t>
            </a:r>
          </a:p>
        </p:txBody>
      </p:sp>
      <p:sp>
        <p:nvSpPr>
          <p:cNvPr id="15374" name="Text Box 6"/>
          <p:cNvSpPr txBox="1">
            <a:spLocks noChangeArrowheads="1"/>
          </p:cNvSpPr>
          <p:nvPr/>
        </p:nvSpPr>
        <p:spPr bwMode="auto">
          <a:xfrm>
            <a:off x="7236296" y="4868863"/>
            <a:ext cx="1512888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1400" b="1">
                <a:solidFill>
                  <a:schemeClr val="tx1"/>
                </a:solidFill>
              </a:rPr>
              <a:t>Mestské inovatívne aktivity </a:t>
            </a:r>
            <a:r>
              <a:rPr lang="en-GB" sz="1400">
                <a:solidFill>
                  <a:schemeClr val="tx1"/>
                </a:solidFill>
              </a:rPr>
              <a:t>(0,2% </a:t>
            </a:r>
            <a:r>
              <a:rPr lang="sk-SK" sz="1400">
                <a:solidFill>
                  <a:schemeClr val="tx1"/>
                </a:solidFill>
              </a:rPr>
              <a:t> z </a:t>
            </a:r>
            <a:r>
              <a:rPr lang="en-GB" sz="1400">
                <a:solidFill>
                  <a:schemeClr val="tx1"/>
                </a:solidFill>
              </a:rPr>
              <a:t>ERDF EU</a:t>
            </a:r>
            <a:r>
              <a:rPr lang="sk-SK" sz="1400">
                <a:solidFill>
                  <a:schemeClr val="tx1"/>
                </a:solidFill>
              </a:rPr>
              <a:t> úroveň )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539750" y="1557338"/>
            <a:ext cx="316865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>
              <a:buFont typeface="Times New Roman" charset="0"/>
              <a:buNone/>
              <a:defRPr/>
            </a:pPr>
            <a:r>
              <a:rPr lang="sk-SK" sz="1400" b="1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Vidiecke inovatívne aktivity  </a:t>
            </a:r>
            <a:r>
              <a:rPr lang="sk-SK" sz="1400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(nielen PRV cez </a:t>
            </a:r>
            <a:r>
              <a:rPr lang="sk-SK" sz="1400">
                <a:solidFill>
                  <a:schemeClr val="tx1"/>
                </a:solidFill>
                <a:latin typeface="Verdana" charset="0"/>
                <a:ea typeface="ＭＳ Ｐゴシック" charset="0"/>
              </a:rPr>
              <a:t>prístup </a:t>
            </a:r>
            <a:r>
              <a:rPr lang="sk-SK" sz="140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LEADER</a:t>
            </a:r>
            <a:r>
              <a:rPr lang="sk-SK" sz="1400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)</a:t>
            </a:r>
          </a:p>
        </p:txBody>
      </p:sp>
      <p:sp>
        <p:nvSpPr>
          <p:cNvPr id="24" name="Ovál 23"/>
          <p:cNvSpPr/>
          <p:nvPr/>
        </p:nvSpPr>
        <p:spPr bwMode="auto">
          <a:xfrm>
            <a:off x="4356100" y="1124744"/>
            <a:ext cx="1800076" cy="986631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>
              <a:buFont typeface="Times New Roman" charset="0"/>
              <a:buNone/>
              <a:defRPr/>
            </a:pPr>
            <a:r>
              <a:rPr lang="sk-SK" sz="1400" b="1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Vidiecka  rozvojová platforma </a:t>
            </a:r>
          </a:p>
        </p:txBody>
      </p:sp>
      <p:cxnSp>
        <p:nvCxnSpPr>
          <p:cNvPr id="15377" name="Rovná spojovacia šípka 31"/>
          <p:cNvCxnSpPr>
            <a:cxnSpLocks noChangeShapeType="1"/>
          </p:cNvCxnSpPr>
          <p:nvPr/>
        </p:nvCxnSpPr>
        <p:spPr bwMode="auto">
          <a:xfrm flipH="1" flipV="1">
            <a:off x="6084169" y="1772816"/>
            <a:ext cx="432047" cy="36004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8" name="Rovná spojovacia šípka 35"/>
          <p:cNvCxnSpPr>
            <a:cxnSpLocks noChangeShapeType="1"/>
          </p:cNvCxnSpPr>
          <p:nvPr/>
        </p:nvCxnSpPr>
        <p:spPr bwMode="auto">
          <a:xfrm flipH="1">
            <a:off x="3059113" y="1484313"/>
            <a:ext cx="1368425" cy="2159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9" name="Rovná spojovacia šípka 22"/>
          <p:cNvCxnSpPr>
            <a:cxnSpLocks noChangeShapeType="1"/>
            <a:endCxn id="15365" idx="7"/>
          </p:cNvCxnSpPr>
          <p:nvPr/>
        </p:nvCxnSpPr>
        <p:spPr bwMode="auto">
          <a:xfrm flipH="1">
            <a:off x="2187575" y="4581525"/>
            <a:ext cx="1879600" cy="10890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80" name="Rovná spojovacia šípka 25"/>
          <p:cNvCxnSpPr>
            <a:cxnSpLocks noChangeShapeType="1"/>
            <a:stCxn id="15365" idx="6"/>
            <a:endCxn id="15364" idx="4"/>
          </p:cNvCxnSpPr>
          <p:nvPr/>
        </p:nvCxnSpPr>
        <p:spPr bwMode="auto">
          <a:xfrm flipV="1">
            <a:off x="2506663" y="5430839"/>
            <a:ext cx="4441602" cy="65325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76&quot;/&gt;&lt;/object&gt;&lt;object type=&quot;3&quot; unique_id=&quot;10012&quot;&gt;&lt;property id=&quot;20148&quot; value=&quot;5&quot;/&gt;&lt;property id=&quot;20300&quot; value=&quot;Slide 9&quot;/&gt;&lt;property id=&quot;20307&quot; value=&quot;257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&quot;/&gt;&lt;property id=&quot;20307&quot; value=&quot;280&quot;/&gt;&lt;/object&gt;&lt;object type=&quot;3&quot; unique_id=&quot;10019&quot;&gt;&lt;property id=&quot;20148&quot; value=&quot;5&quot;/&gt;&lt;property id=&quot;20300&quot; value=&quot;Slide 16&quot;/&gt;&lt;property id=&quot;20307&quot; value=&quot;281&quot;/&gt;&lt;/object&gt;&lt;object type=&quot;3&quot; unique_id=&quot;10020&quot;&gt;&lt;property id=&quot;20148&quot; value=&quot;5&quot;/&gt;&lt;property id=&quot;20300&quot; value=&quot;Slide 17&quot;/&gt;&lt;property id=&quot;20307&quot; value=&quot;282&quot;/&gt;&lt;/object&gt;&lt;object type=&quot;3&quot; unique_id=&quot;10021&quot;&gt;&lt;property id=&quot;20148&quot; value=&quot;5&quot;/&gt;&lt;property id=&quot;20300&quot; value=&quot;Slide 18&quot;/&gt;&lt;property id=&quot;20307&quot; value=&quot;268&quot;/&gt;&lt;/object&gt;&lt;object type=&quot;3&quot; unique_id=&quot;10022&quot;&gt;&lt;property id=&quot;20148&quot; value=&quot;5&quot;/&gt;&lt;property id=&quot;20300&quot; value=&quot;Slide 19&quot;/&gt;&lt;property id=&quot;20307&quot; value=&quot;258&quot;/&gt;&lt;/object&gt;&lt;object type=&quot;3&quot; unique_id=&quot;10023&quot;&gt;&lt;property id=&quot;20148&quot; value=&quot;5&quot;/&gt;&lt;property id=&quot;20300&quot; value=&quot;Slide 20&quot;/&gt;&lt;property id=&quot;20307&quot; value=&quot;259&quot;/&gt;&lt;/object&gt;&lt;object type=&quot;3&quot; unique_id=&quot;10024&quot;&gt;&lt;property id=&quot;20148&quot; value=&quot;5&quot;/&gt;&lt;property id=&quot;20300&quot; value=&quot;Slide 21&quot;/&gt;&lt;property id=&quot;20307&quot; value=&quot;262&quot;/&gt;&lt;/object&gt;&lt;object type=&quot;3&quot; unique_id=&quot;10025&quot;&gt;&lt;property id=&quot;20148&quot; value=&quot;5&quot;/&gt;&lt;property id=&quot;20300&quot; value=&quot;Slide 22&quot;/&gt;&lt;property id=&quot;20307&quot; value=&quot;264&quot;/&gt;&lt;/object&gt;&lt;object type=&quot;3&quot; unique_id=&quot;10026&quot;&gt;&lt;property id=&quot;20148&quot; value=&quot;5&quot;/&gt;&lt;property id=&quot;20300&quot; value=&quot;Slide 23&quot;/&gt;&lt;property id=&quot;20307&quot; value=&quot;263&quot;/&gt;&lt;/object&gt;&lt;object type=&quot;3&quot; unique_id=&quot;10027&quot;&gt;&lt;property id=&quot;20148&quot; value=&quot;5&quot;/&gt;&lt;property id=&quot;20300&quot; value=&quot;Slide 24&quot;/&gt;&lt;property id=&quot;20307&quot; value=&quot;269&quot;/&gt;&lt;/object&gt;&lt;object type=&quot;3&quot; unique_id=&quot;10028&quot;&gt;&lt;property id=&quot;20148&quot; value=&quot;5&quot;/&gt;&lt;property id=&quot;20300&quot; value=&quot;Slide 25&quot;/&gt;&lt;property id=&quot;20307&quot; value=&quot;261&quot;/&gt;&lt;/object&gt;&lt;object type=&quot;3&quot; unique_id=&quot;10029&quot;&gt;&lt;property id=&quot;20148&quot; value=&quot;5&quot;/&gt;&lt;property id=&quot;20300&quot; value=&quot;Slide 26&quot;/&gt;&lt;property id=&quot;20307&quot; value=&quot;270&quot;/&gt;&lt;/object&gt;&lt;object type=&quot;3&quot; unique_id=&quot;10030&quot;&gt;&lt;property id=&quot;20148&quot; value=&quot;5&quot;/&gt;&lt;property id=&quot;20300&quot; value=&quot;Slide 27&quot;/&gt;&lt;property id=&quot;20307&quot; value=&quot;283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550</Words>
  <Application>Microsoft Office PowerPoint</Application>
  <PresentationFormat>Prezentácia na obrazovke (4:3)</PresentationFormat>
  <Paragraphs>151</Paragraphs>
  <Slides>19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Office Theme</vt:lpstr>
      <vt:lpstr>Vlastný návrh</vt:lpstr>
      <vt:lpstr>1_Vlastný návrh</vt:lpstr>
      <vt:lpstr>1_Office Theme</vt:lpstr>
      <vt:lpstr>3_Office Theme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i</cp:lastModifiedBy>
  <cp:revision>310</cp:revision>
  <cp:lastPrinted>2012-10-10T07:44:08Z</cp:lastPrinted>
  <dcterms:created xsi:type="dcterms:W3CDTF">2011-10-28T10:25:18Z</dcterms:created>
  <dcterms:modified xsi:type="dcterms:W3CDTF">2020-06-12T06:52:51Z</dcterms:modified>
</cp:coreProperties>
</file>